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6595" autoAdjust="0"/>
  </p:normalViewPr>
  <p:slideViewPr>
    <p:cSldViewPr>
      <p:cViewPr varScale="1">
        <p:scale>
          <a:sx n="67" d="100"/>
          <a:sy n="67" d="100"/>
        </p:scale>
        <p:origin x="-13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45137066200158"/>
          <c:y val="8.4551656920078613E-2"/>
          <c:w val="0.7972417510311216"/>
          <c:h val="0.69608141087627695"/>
        </c:manualLayout>
      </c:layout>
      <c:barChart>
        <c:barDir val="col"/>
        <c:grouping val="clustered"/>
        <c:varyColors val="0"/>
        <c:ser>
          <c:idx val="0"/>
          <c:order val="0"/>
          <c:tx>
            <c:strRef>
              <c:f>Sheet1!$A$1</c:f>
              <c:strCache>
                <c:ptCount val="1"/>
                <c:pt idx="0">
                  <c:v>Before</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Sheet1!$A$2</c:f>
              <c:numCache>
                <c:formatCode>General</c:formatCode>
                <c:ptCount val="1"/>
                <c:pt idx="0">
                  <c:v>1</c:v>
                </c:pt>
              </c:numCache>
            </c:numRef>
          </c:val>
        </c:ser>
        <c:ser>
          <c:idx val="1"/>
          <c:order val="1"/>
          <c:tx>
            <c:strRef>
              <c:f>Sheet1!$B$1</c:f>
              <c:strCache>
                <c:ptCount val="1"/>
                <c:pt idx="0">
                  <c:v>After</c:v>
                </c:pt>
              </c:strCache>
            </c:strRef>
          </c:tx>
          <c:invertIfNegative val="0"/>
          <c:dLbls>
            <c:dLbl>
              <c:idx val="0"/>
              <c:layout>
                <c:manualLayout>
                  <c:x val="1.9841269841269951E-2"/>
                  <c:y val="1.4619883040935758E-2"/>
                </c:manualLayout>
              </c:layout>
              <c:tx>
                <c:rich>
                  <a:bodyPr/>
                  <a:lstStyle/>
                  <a:p>
                    <a:r>
                      <a:rPr lang="en-US" sz="2800" dirty="0">
                        <a:solidFill>
                          <a:srgbClr val="00B050"/>
                        </a:solidFill>
                      </a:rPr>
                      <a:t>0</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2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c:f>
              <c:numCache>
                <c:formatCode>General</c:formatCode>
                <c:ptCount val="1"/>
                <c:pt idx="0">
                  <c:v>0</c:v>
                </c:pt>
              </c:numCache>
            </c:numRef>
          </c:val>
        </c:ser>
        <c:dLbls>
          <c:showLegendKey val="0"/>
          <c:showVal val="1"/>
          <c:showCatName val="0"/>
          <c:showSerName val="0"/>
          <c:showPercent val="0"/>
          <c:showBubbleSize val="0"/>
        </c:dLbls>
        <c:gapWidth val="75"/>
        <c:axId val="76348032"/>
        <c:axId val="76564736"/>
      </c:barChart>
      <c:catAx>
        <c:axId val="76348032"/>
        <c:scaling>
          <c:orientation val="minMax"/>
        </c:scaling>
        <c:delete val="0"/>
        <c:axPos val="b"/>
        <c:numFmt formatCode="General" sourceLinked="1"/>
        <c:majorTickMark val="none"/>
        <c:minorTickMark val="none"/>
        <c:tickLblPos val="nextTo"/>
        <c:crossAx val="76564736"/>
        <c:crosses val="autoZero"/>
        <c:auto val="1"/>
        <c:lblAlgn val="ctr"/>
        <c:lblOffset val="100"/>
        <c:noMultiLvlLbl val="0"/>
      </c:catAx>
      <c:valAx>
        <c:axId val="76564736"/>
        <c:scaling>
          <c:orientation val="minMax"/>
        </c:scaling>
        <c:delete val="0"/>
        <c:axPos val="l"/>
        <c:numFmt formatCode="General" sourceLinked="1"/>
        <c:majorTickMark val="none"/>
        <c:minorTickMark val="none"/>
        <c:tickLblPos val="nextTo"/>
        <c:crossAx val="76348032"/>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0.59524</cdr:x>
      <cdr:y>0.23392</cdr:y>
    </cdr:from>
    <cdr:to>
      <cdr:x>0.75397</cdr:x>
      <cdr:y>0.61404</cdr:y>
    </cdr:to>
    <cdr:sp macro="" textlink="">
      <cdr:nvSpPr>
        <cdr:cNvPr id="3" name="Straight Arrow Connector 2"/>
        <cdr:cNvSpPr/>
      </cdr:nvSpPr>
      <cdr:spPr bwMode="auto">
        <a:xfrm xmlns:a="http://schemas.openxmlformats.org/drawingml/2006/main" rot="16200000" flipH="1">
          <a:off x="2095503" y="800109"/>
          <a:ext cx="990608" cy="609600"/>
        </a:xfrm>
        <a:prstGeom xmlns:a="http://schemas.openxmlformats.org/drawingml/2006/main" prst="straightConnector1">
          <a:avLst/>
        </a:prstGeom>
        <a:ln xmlns:a="http://schemas.openxmlformats.org/drawingml/2006/main" w="47625">
          <a:solidFill>
            <a:srgbClr val="00B050"/>
          </a:solidFill>
          <a:headEnd type="none" w="med" len="med"/>
          <a:tailEnd type="arrow"/>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b="1" cap="none" spc="0">
            <a:ln w="18000">
              <a:solidFill>
                <a:schemeClr val="accent2">
                  <a:satMod val="140000"/>
                </a:schemeClr>
              </a:solidFill>
              <a:prstDash val="solid"/>
              <a:miter lim="800000"/>
            </a:ln>
            <a:noFill/>
            <a:effectLst>
              <a:outerShdw blurRad="25500" dist="23000" dir="7020000" algn="tl">
                <a:srgbClr val="000000">
                  <a:alpha val="50000"/>
                </a:srgbClr>
              </a:outerShdw>
            </a:effectLst>
          </a:endParaRPr>
        </a:p>
      </cdr:txBody>
    </cdr:sp>
  </cdr:relSizeAnchor>
  <cdr:relSizeAnchor xmlns:cdr="http://schemas.openxmlformats.org/drawingml/2006/chartDrawing">
    <cdr:from>
      <cdr:x>0</cdr:x>
      <cdr:y>0</cdr:y>
    </cdr:from>
    <cdr:to>
      <cdr:x>0.81444</cdr:x>
      <cdr:y>0.73099</cdr:y>
    </cdr:to>
    <cdr:sp macro="" textlink="">
      <cdr:nvSpPr>
        <cdr:cNvPr id="4" name="TextBox 3"/>
        <cdr:cNvSpPr txBox="1"/>
      </cdr:nvSpPr>
      <cdr:spPr>
        <a:xfrm xmlns:a="http://schemas.openxmlformats.org/drawingml/2006/main">
          <a:off x="0" y="0"/>
          <a:ext cx="3127832" cy="1904989"/>
        </a:xfrm>
        <a:prstGeom xmlns:a="http://schemas.openxmlformats.org/drawingml/2006/main" prst="rect">
          <a:avLst/>
        </a:prstGeom>
        <a:noFill xmlns:a="http://schemas.openxmlformats.org/drawingml/2006/main"/>
      </cdr:spPr>
      <cdr:txBody>
        <a:bodyPr xmlns:a="http://schemas.openxmlformats.org/drawingml/2006/main" vert="vert270" wrap="square" rtlCol="0"/>
        <a:lstStyle xmlns:a="http://schemas.openxmlformats.org/drawingml/2006/main"/>
        <a:p xmlns:a="http://schemas.openxmlformats.org/drawingml/2006/main">
          <a:r>
            <a:rPr lang="en-US" sz="2800" dirty="0" smtClean="0"/>
            <a:t>No of Complains</a:t>
          </a:r>
          <a:endParaRPr lang="en-US" sz="2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04801" y="653143"/>
            <a:ext cx="8675347" cy="5563240"/>
            <a:chOff x="304800" y="609600"/>
            <a:chExt cx="8675347" cy="5638800"/>
          </a:xfrm>
        </p:grpSpPr>
        <p:sp>
          <p:nvSpPr>
            <p:cNvPr id="5" name="Rectangle 2"/>
            <p:cNvSpPr>
              <a:spLocks noChangeArrowheads="1"/>
            </p:cNvSpPr>
            <p:nvPr/>
          </p:nvSpPr>
          <p:spPr bwMode="auto">
            <a:xfrm>
              <a:off x="304800" y="609600"/>
              <a:ext cx="8540153" cy="392691"/>
            </a:xfrm>
            <a:prstGeom prst="rect">
              <a:avLst/>
            </a:prstGeom>
            <a:noFill/>
            <a:ln w="9525">
              <a:solidFill>
                <a:schemeClr val="tx1"/>
              </a:solidFill>
              <a:miter lim="800000"/>
              <a:headEnd/>
              <a:tailEnd/>
            </a:ln>
          </p:spPr>
          <p:txBody>
            <a:bodyPr wrap="none" anchor="ctr"/>
            <a:lstStyle/>
            <a:p>
              <a:endParaRPr lang="en-US" altLang="en-US" sz="1286">
                <a:latin typeface="Arial" pitchFamily="34" charset="0"/>
                <a:cs typeface="Arial" pitchFamily="34" charset="0"/>
              </a:endParaRPr>
            </a:p>
          </p:txBody>
        </p:sp>
        <p:sp>
          <p:nvSpPr>
            <p:cNvPr id="6" name="Rectangle 3"/>
            <p:cNvSpPr>
              <a:spLocks noChangeArrowheads="1"/>
            </p:cNvSpPr>
            <p:nvPr/>
          </p:nvSpPr>
          <p:spPr bwMode="auto">
            <a:xfrm>
              <a:off x="304800" y="609600"/>
              <a:ext cx="1398818" cy="392691"/>
            </a:xfrm>
            <a:prstGeom prst="rect">
              <a:avLst/>
            </a:prstGeom>
            <a:noFill/>
            <a:ln w="9525">
              <a:solidFill>
                <a:schemeClr val="tx1"/>
              </a:solidFill>
              <a:miter lim="800000"/>
              <a:headEnd/>
              <a:tailEnd/>
            </a:ln>
          </p:spPr>
          <p:txBody>
            <a:bodyPr wrap="none" anchor="ctr"/>
            <a:lstStyle/>
            <a:p>
              <a:endParaRPr lang="en-US" altLang="en-US" sz="1286">
                <a:latin typeface="Arial" pitchFamily="34" charset="0"/>
                <a:cs typeface="Arial" pitchFamily="34" charset="0"/>
              </a:endParaRPr>
            </a:p>
          </p:txBody>
        </p:sp>
        <p:sp>
          <p:nvSpPr>
            <p:cNvPr id="7" name="Rectangle 4"/>
            <p:cNvSpPr>
              <a:spLocks noChangeArrowheads="1"/>
            </p:cNvSpPr>
            <p:nvPr/>
          </p:nvSpPr>
          <p:spPr bwMode="auto">
            <a:xfrm>
              <a:off x="1703618" y="609600"/>
              <a:ext cx="1914172" cy="130897"/>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TPM CIRCLE NO :-</a:t>
              </a:r>
              <a:r>
                <a:rPr lang="en-US" altLang="en-US" sz="857" dirty="0">
                  <a:latin typeface="Arial" pitchFamily="34" charset="0"/>
                  <a:cs typeface="Arial" pitchFamily="34" charset="0"/>
                </a:rPr>
                <a:t> </a:t>
              </a:r>
            </a:p>
          </p:txBody>
        </p:sp>
        <p:sp>
          <p:nvSpPr>
            <p:cNvPr id="8" name="Rectangle 5"/>
            <p:cNvSpPr>
              <a:spLocks noChangeArrowheads="1"/>
            </p:cNvSpPr>
            <p:nvPr/>
          </p:nvSpPr>
          <p:spPr bwMode="auto">
            <a:xfrm>
              <a:off x="1703618" y="740497"/>
              <a:ext cx="1914172" cy="130897"/>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TPM CIRCLE NAME :- QM</a:t>
              </a:r>
              <a:endParaRPr lang="en-US" altLang="en-US" sz="857" dirty="0">
                <a:latin typeface="Arial" pitchFamily="34" charset="0"/>
                <a:cs typeface="Arial" pitchFamily="34" charset="0"/>
              </a:endParaRPr>
            </a:p>
          </p:txBody>
        </p:sp>
        <p:sp>
          <p:nvSpPr>
            <p:cNvPr id="9" name="Rectangle 6"/>
            <p:cNvSpPr>
              <a:spLocks noChangeArrowheads="1"/>
            </p:cNvSpPr>
            <p:nvPr/>
          </p:nvSpPr>
          <p:spPr bwMode="auto">
            <a:xfrm>
              <a:off x="1703618" y="871394"/>
              <a:ext cx="1914172"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latin typeface="Arial" pitchFamily="34" charset="0"/>
                  <a:cs typeface="Arial" pitchFamily="34" charset="0"/>
                </a:rPr>
                <a:t>DEPT :-</a:t>
              </a:r>
              <a:r>
                <a:rPr lang="en-US" altLang="en-US" sz="1000" dirty="0">
                  <a:latin typeface="Arial" pitchFamily="34" charset="0"/>
                  <a:cs typeface="Arial" pitchFamily="34" charset="0"/>
                </a:rPr>
                <a:t>  Machine shop</a:t>
              </a:r>
            </a:p>
          </p:txBody>
        </p:sp>
        <p:sp>
          <p:nvSpPr>
            <p:cNvPr id="10" name="Rectangle 7"/>
            <p:cNvSpPr>
              <a:spLocks noChangeArrowheads="1"/>
            </p:cNvSpPr>
            <p:nvPr/>
          </p:nvSpPr>
          <p:spPr bwMode="auto">
            <a:xfrm>
              <a:off x="304800" y="1002291"/>
              <a:ext cx="1104330" cy="130897"/>
            </a:xfrm>
            <a:prstGeom prst="rect">
              <a:avLst/>
            </a:prstGeom>
            <a:noFill/>
            <a:ln w="9525">
              <a:solidFill>
                <a:schemeClr val="tx1"/>
              </a:solidFill>
              <a:miter lim="800000"/>
              <a:headEnd/>
              <a:tailEnd/>
            </a:ln>
          </p:spPr>
          <p:txBody>
            <a:bodyPr wrap="none" anchor="ctr"/>
            <a:lstStyle/>
            <a:p>
              <a:r>
                <a:rPr lang="en-US" altLang="en-US" sz="1143" dirty="0">
                  <a:solidFill>
                    <a:srgbClr val="0000FF"/>
                  </a:solidFill>
                  <a:latin typeface="Arial" pitchFamily="34" charset="0"/>
                  <a:cs typeface="Arial" pitchFamily="34" charset="0"/>
                </a:rPr>
                <a:t>CELL :-</a:t>
              </a:r>
              <a:r>
                <a:rPr lang="en-US" altLang="en-US" sz="1143" dirty="0">
                  <a:latin typeface="Arial" pitchFamily="34" charset="0"/>
                  <a:cs typeface="Arial" pitchFamily="34" charset="0"/>
                </a:rPr>
                <a:t>  No 3</a:t>
              </a:r>
            </a:p>
          </p:txBody>
        </p:sp>
        <p:sp>
          <p:nvSpPr>
            <p:cNvPr id="11" name="Rectangle 8"/>
            <p:cNvSpPr>
              <a:spLocks noChangeArrowheads="1"/>
            </p:cNvSpPr>
            <p:nvPr/>
          </p:nvSpPr>
          <p:spPr bwMode="auto">
            <a:xfrm>
              <a:off x="1409130" y="1002291"/>
              <a:ext cx="1472440" cy="130897"/>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CELL NAME :</a:t>
              </a:r>
              <a:endParaRPr lang="en-US" altLang="en-US" sz="857" dirty="0">
                <a:latin typeface="Arial" pitchFamily="34" charset="0"/>
                <a:cs typeface="Arial" pitchFamily="34" charset="0"/>
              </a:endParaRPr>
            </a:p>
          </p:txBody>
        </p:sp>
        <p:sp>
          <p:nvSpPr>
            <p:cNvPr id="12" name="Rectangle 9"/>
            <p:cNvSpPr>
              <a:spLocks noChangeArrowheads="1"/>
            </p:cNvSpPr>
            <p:nvPr/>
          </p:nvSpPr>
          <p:spPr bwMode="auto">
            <a:xfrm>
              <a:off x="3617790" y="609600"/>
              <a:ext cx="1177952" cy="130897"/>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ACTIVITY</a:t>
              </a:r>
            </a:p>
          </p:txBody>
        </p:sp>
        <p:sp>
          <p:nvSpPr>
            <p:cNvPr id="13" name="Rectangle 10"/>
            <p:cNvSpPr>
              <a:spLocks noChangeArrowheads="1"/>
            </p:cNvSpPr>
            <p:nvPr/>
          </p:nvSpPr>
          <p:spPr bwMode="auto">
            <a:xfrm>
              <a:off x="3617790" y="740497"/>
              <a:ext cx="1177952" cy="130897"/>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LOSS NO. / STEP</a:t>
              </a:r>
            </a:p>
          </p:txBody>
        </p:sp>
        <p:sp>
          <p:nvSpPr>
            <p:cNvPr id="14" name="Rectangle 11"/>
            <p:cNvSpPr>
              <a:spLocks noChangeArrowheads="1"/>
            </p:cNvSpPr>
            <p:nvPr/>
          </p:nvSpPr>
          <p:spPr bwMode="auto">
            <a:xfrm>
              <a:off x="3617790" y="871394"/>
              <a:ext cx="1177952" cy="130897"/>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RESULT AREA</a:t>
              </a:r>
            </a:p>
          </p:txBody>
        </p:sp>
        <p:sp>
          <p:nvSpPr>
            <p:cNvPr id="15" name="Rectangle 12"/>
            <p:cNvSpPr>
              <a:spLocks noChangeArrowheads="1"/>
            </p:cNvSpPr>
            <p:nvPr/>
          </p:nvSpPr>
          <p:spPr bwMode="auto">
            <a:xfrm>
              <a:off x="3508374" y="1002291"/>
              <a:ext cx="2759807" cy="153740"/>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MACHINE / STAGE  :-</a:t>
              </a:r>
              <a:endParaRPr lang="en-US" altLang="en-US" sz="857" dirty="0">
                <a:latin typeface="Arial" pitchFamily="34" charset="0"/>
                <a:cs typeface="Arial" pitchFamily="34" charset="0"/>
              </a:endParaRPr>
            </a:p>
          </p:txBody>
        </p:sp>
        <p:sp>
          <p:nvSpPr>
            <p:cNvPr id="16" name="Rectangle 13"/>
            <p:cNvSpPr>
              <a:spLocks noChangeArrowheads="1"/>
            </p:cNvSpPr>
            <p:nvPr/>
          </p:nvSpPr>
          <p:spPr bwMode="auto">
            <a:xfrm>
              <a:off x="6268183" y="1002291"/>
              <a:ext cx="2576770" cy="130897"/>
            </a:xfrm>
            <a:prstGeom prst="rect">
              <a:avLst/>
            </a:prstGeom>
            <a:noFill/>
            <a:ln w="9525">
              <a:solidFill>
                <a:schemeClr val="tx1"/>
              </a:solidFill>
              <a:miter lim="800000"/>
              <a:headEnd/>
              <a:tailEnd/>
            </a:ln>
          </p:spPr>
          <p:txBody>
            <a:bodyPr wrap="none" anchor="ctr"/>
            <a:lstStyle/>
            <a:p>
              <a:r>
                <a:rPr lang="en-US" altLang="en-US" sz="857" dirty="0">
                  <a:solidFill>
                    <a:srgbClr val="0000FF"/>
                  </a:solidFill>
                  <a:latin typeface="Arial" pitchFamily="34" charset="0"/>
                  <a:cs typeface="Arial" pitchFamily="34" charset="0"/>
                </a:rPr>
                <a:t>OPERATION  :-  Machining</a:t>
              </a:r>
              <a:endParaRPr lang="en-US" altLang="en-US" sz="1000" dirty="0">
                <a:latin typeface="Arial" pitchFamily="34" charset="0"/>
                <a:cs typeface="Arial" pitchFamily="34" charset="0"/>
              </a:endParaRPr>
            </a:p>
          </p:txBody>
        </p:sp>
        <p:sp>
          <p:nvSpPr>
            <p:cNvPr id="17" name="Rectangle 14"/>
            <p:cNvSpPr>
              <a:spLocks noChangeArrowheads="1"/>
            </p:cNvSpPr>
            <p:nvPr/>
          </p:nvSpPr>
          <p:spPr bwMode="auto">
            <a:xfrm>
              <a:off x="4795743" y="609600"/>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KK</a:t>
              </a:r>
            </a:p>
          </p:txBody>
        </p:sp>
        <p:sp>
          <p:nvSpPr>
            <p:cNvPr id="18" name="Rectangle 15"/>
            <p:cNvSpPr>
              <a:spLocks noChangeArrowheads="1"/>
            </p:cNvSpPr>
            <p:nvPr/>
          </p:nvSpPr>
          <p:spPr bwMode="auto">
            <a:xfrm>
              <a:off x="7151647" y="609600"/>
              <a:ext cx="1693306" cy="392691"/>
            </a:xfrm>
            <a:prstGeom prst="rect">
              <a:avLst/>
            </a:prstGeom>
            <a:noFill/>
            <a:ln w="9525">
              <a:solidFill>
                <a:schemeClr val="tx1"/>
              </a:solidFill>
              <a:miter lim="800000"/>
              <a:headEnd/>
              <a:tailEnd/>
            </a:ln>
          </p:spPr>
          <p:txBody>
            <a:bodyPr wrap="none" anchor="ctr"/>
            <a:lstStyle/>
            <a:p>
              <a:endParaRPr lang="en-US" altLang="en-US" sz="1571">
                <a:latin typeface="Arial" pitchFamily="34" charset="0"/>
                <a:cs typeface="Arial" pitchFamily="34" charset="0"/>
              </a:endParaRPr>
            </a:p>
          </p:txBody>
        </p:sp>
        <p:sp>
          <p:nvSpPr>
            <p:cNvPr id="19" name="Rectangle 17"/>
            <p:cNvSpPr>
              <a:spLocks noChangeArrowheads="1"/>
            </p:cNvSpPr>
            <p:nvPr/>
          </p:nvSpPr>
          <p:spPr bwMode="auto">
            <a:xfrm>
              <a:off x="5090231" y="609600"/>
              <a:ext cx="294488" cy="130897"/>
            </a:xfrm>
            <a:prstGeom prst="rect">
              <a:avLst/>
            </a:prstGeom>
            <a:solidFill>
              <a:srgbClr val="00B050"/>
            </a:solidFill>
            <a:ln w="9525">
              <a:solidFill>
                <a:schemeClr val="tx1"/>
              </a:solidFill>
              <a:miter lim="800000"/>
              <a:headEnd/>
              <a:tailEnd/>
            </a:ln>
          </p:spPr>
          <p:txBody>
            <a:bodyPr wrap="none" anchor="ctr"/>
            <a:lstStyle/>
            <a:p>
              <a:pPr algn="ctr"/>
              <a:r>
                <a:rPr lang="en-US" altLang="en-US" sz="1000" dirty="0">
                  <a:latin typeface="Arial" pitchFamily="34" charset="0"/>
                  <a:cs typeface="Arial" pitchFamily="34" charset="0"/>
                </a:rPr>
                <a:t>QM</a:t>
              </a:r>
            </a:p>
          </p:txBody>
        </p:sp>
        <p:sp>
          <p:nvSpPr>
            <p:cNvPr id="20" name="Rectangle 18"/>
            <p:cNvSpPr>
              <a:spLocks noChangeArrowheads="1"/>
            </p:cNvSpPr>
            <p:nvPr/>
          </p:nvSpPr>
          <p:spPr bwMode="auto">
            <a:xfrm>
              <a:off x="5384719" y="609600"/>
              <a:ext cx="294488" cy="130897"/>
            </a:xfrm>
            <a:prstGeom prst="rect">
              <a:avLst/>
            </a:prstGeom>
            <a:noFill/>
            <a:ln w="9525">
              <a:solidFill>
                <a:schemeClr val="tx1"/>
              </a:solidFill>
              <a:miter lim="800000"/>
              <a:headEnd/>
              <a:tailEnd/>
            </a:ln>
          </p:spPr>
          <p:txBody>
            <a:bodyPr wrap="none" anchor="ctr"/>
            <a:lstStyle/>
            <a:p>
              <a:pPr algn="ctr"/>
              <a:r>
                <a:rPr lang="en-US" altLang="en-US" sz="1000" dirty="0">
                  <a:latin typeface="Arial" pitchFamily="34" charset="0"/>
                  <a:cs typeface="Arial" pitchFamily="34" charset="0"/>
                </a:rPr>
                <a:t>PM</a:t>
              </a:r>
            </a:p>
          </p:txBody>
        </p:sp>
        <p:sp>
          <p:nvSpPr>
            <p:cNvPr id="21" name="Rectangle 19"/>
            <p:cNvSpPr>
              <a:spLocks noChangeArrowheads="1"/>
            </p:cNvSpPr>
            <p:nvPr/>
          </p:nvSpPr>
          <p:spPr bwMode="auto">
            <a:xfrm>
              <a:off x="5679207" y="609600"/>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JH</a:t>
              </a:r>
            </a:p>
          </p:txBody>
        </p:sp>
        <p:sp>
          <p:nvSpPr>
            <p:cNvPr id="22" name="Rectangle 20"/>
            <p:cNvSpPr>
              <a:spLocks noChangeArrowheads="1"/>
            </p:cNvSpPr>
            <p:nvPr/>
          </p:nvSpPr>
          <p:spPr bwMode="auto">
            <a:xfrm>
              <a:off x="5973695" y="609600"/>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SHE</a:t>
              </a:r>
            </a:p>
          </p:txBody>
        </p:sp>
        <p:sp>
          <p:nvSpPr>
            <p:cNvPr id="23" name="Rectangle 21"/>
            <p:cNvSpPr>
              <a:spLocks noChangeArrowheads="1"/>
            </p:cNvSpPr>
            <p:nvPr/>
          </p:nvSpPr>
          <p:spPr bwMode="auto">
            <a:xfrm>
              <a:off x="6268183" y="609600"/>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OT</a:t>
              </a:r>
            </a:p>
          </p:txBody>
        </p:sp>
        <p:sp>
          <p:nvSpPr>
            <p:cNvPr id="24" name="Rectangle 22"/>
            <p:cNvSpPr>
              <a:spLocks noChangeArrowheads="1"/>
            </p:cNvSpPr>
            <p:nvPr/>
          </p:nvSpPr>
          <p:spPr bwMode="auto">
            <a:xfrm>
              <a:off x="6562671" y="609600"/>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DM</a:t>
              </a:r>
            </a:p>
          </p:txBody>
        </p:sp>
        <p:sp>
          <p:nvSpPr>
            <p:cNvPr id="25" name="Rectangle 23"/>
            <p:cNvSpPr>
              <a:spLocks noChangeArrowheads="1"/>
            </p:cNvSpPr>
            <p:nvPr/>
          </p:nvSpPr>
          <p:spPr bwMode="auto">
            <a:xfrm>
              <a:off x="6857159" y="609600"/>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E&amp;T</a:t>
              </a:r>
            </a:p>
          </p:txBody>
        </p:sp>
        <p:sp>
          <p:nvSpPr>
            <p:cNvPr id="26" name="Rectangle 24"/>
            <p:cNvSpPr>
              <a:spLocks noChangeArrowheads="1"/>
            </p:cNvSpPr>
            <p:nvPr/>
          </p:nvSpPr>
          <p:spPr bwMode="auto">
            <a:xfrm>
              <a:off x="4795743"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latin typeface="Arial" pitchFamily="34" charset="0"/>
                <a:cs typeface="Arial" pitchFamily="34" charset="0"/>
              </a:endParaRPr>
            </a:p>
          </p:txBody>
        </p:sp>
        <p:sp>
          <p:nvSpPr>
            <p:cNvPr id="27" name="Rectangle 25"/>
            <p:cNvSpPr>
              <a:spLocks noChangeArrowheads="1"/>
            </p:cNvSpPr>
            <p:nvPr/>
          </p:nvSpPr>
          <p:spPr bwMode="auto">
            <a:xfrm>
              <a:off x="5090231" y="740497"/>
              <a:ext cx="294488" cy="130897"/>
            </a:xfrm>
            <a:prstGeom prst="rect">
              <a:avLst/>
            </a:prstGeom>
            <a:noFill/>
            <a:ln w="9525">
              <a:solidFill>
                <a:schemeClr val="tx1"/>
              </a:solidFill>
              <a:miter lim="800000"/>
              <a:headEnd/>
              <a:tailEnd/>
            </a:ln>
          </p:spPr>
          <p:txBody>
            <a:bodyPr wrap="none" anchor="ctr"/>
            <a:lstStyle/>
            <a:p>
              <a:pPr algn="ctr"/>
              <a:endParaRPr lang="en-US" altLang="en-US" sz="1000">
                <a:latin typeface="Arial" pitchFamily="34" charset="0"/>
                <a:cs typeface="Arial" pitchFamily="34" charset="0"/>
              </a:endParaRPr>
            </a:p>
          </p:txBody>
        </p:sp>
        <p:sp>
          <p:nvSpPr>
            <p:cNvPr id="28" name="Rectangle 26"/>
            <p:cNvSpPr>
              <a:spLocks noChangeArrowheads="1"/>
            </p:cNvSpPr>
            <p:nvPr/>
          </p:nvSpPr>
          <p:spPr bwMode="auto">
            <a:xfrm>
              <a:off x="5384719" y="740497"/>
              <a:ext cx="294488" cy="130897"/>
            </a:xfrm>
            <a:prstGeom prst="rect">
              <a:avLst/>
            </a:prstGeom>
            <a:noFill/>
            <a:ln w="9525">
              <a:solidFill>
                <a:schemeClr val="tx1"/>
              </a:solidFill>
              <a:miter lim="800000"/>
              <a:headEnd/>
              <a:tailEnd/>
            </a:ln>
          </p:spPr>
          <p:txBody>
            <a:bodyPr wrap="none" anchor="ctr"/>
            <a:lstStyle/>
            <a:p>
              <a:pPr algn="ctr"/>
              <a:endParaRPr lang="en-US" altLang="en-US" sz="1000">
                <a:latin typeface="Arial" pitchFamily="34" charset="0"/>
                <a:cs typeface="Arial" pitchFamily="34" charset="0"/>
              </a:endParaRPr>
            </a:p>
          </p:txBody>
        </p:sp>
        <p:sp>
          <p:nvSpPr>
            <p:cNvPr id="29" name="Rectangle 27"/>
            <p:cNvSpPr>
              <a:spLocks noChangeArrowheads="1"/>
            </p:cNvSpPr>
            <p:nvPr/>
          </p:nvSpPr>
          <p:spPr bwMode="auto">
            <a:xfrm>
              <a:off x="5679207" y="740497"/>
              <a:ext cx="294488" cy="130897"/>
            </a:xfrm>
            <a:prstGeom prst="rect">
              <a:avLst/>
            </a:prstGeom>
            <a:noFill/>
            <a:ln w="9525">
              <a:solidFill>
                <a:schemeClr val="tx1"/>
              </a:solidFill>
              <a:miter lim="800000"/>
              <a:headEnd/>
              <a:tailEnd/>
            </a:ln>
          </p:spPr>
          <p:txBody>
            <a:bodyPr wrap="none" anchor="ctr"/>
            <a:lstStyle/>
            <a:p>
              <a:pPr algn="ctr"/>
              <a:endParaRPr lang="en-US" altLang="en-US" sz="1000">
                <a:latin typeface="Arial" pitchFamily="34" charset="0"/>
                <a:cs typeface="Arial" pitchFamily="34" charset="0"/>
              </a:endParaRPr>
            </a:p>
          </p:txBody>
        </p:sp>
        <p:sp>
          <p:nvSpPr>
            <p:cNvPr id="30" name="Rectangle 28"/>
            <p:cNvSpPr>
              <a:spLocks noChangeArrowheads="1"/>
            </p:cNvSpPr>
            <p:nvPr/>
          </p:nvSpPr>
          <p:spPr bwMode="auto">
            <a:xfrm>
              <a:off x="5973695" y="740497"/>
              <a:ext cx="294488" cy="130897"/>
            </a:xfrm>
            <a:prstGeom prst="rect">
              <a:avLst/>
            </a:prstGeom>
            <a:noFill/>
            <a:ln w="9525">
              <a:solidFill>
                <a:schemeClr val="tx1"/>
              </a:solidFill>
              <a:miter lim="800000"/>
              <a:headEnd/>
              <a:tailEnd/>
            </a:ln>
          </p:spPr>
          <p:txBody>
            <a:bodyPr wrap="none" anchor="ctr"/>
            <a:lstStyle/>
            <a:p>
              <a:pPr algn="ctr"/>
              <a:endParaRPr lang="en-US" altLang="en-US" sz="1000">
                <a:latin typeface="Arial" pitchFamily="34" charset="0"/>
                <a:cs typeface="Arial" pitchFamily="34" charset="0"/>
              </a:endParaRPr>
            </a:p>
          </p:txBody>
        </p:sp>
        <p:sp>
          <p:nvSpPr>
            <p:cNvPr id="31" name="Rectangle 29"/>
            <p:cNvSpPr>
              <a:spLocks noChangeArrowheads="1"/>
            </p:cNvSpPr>
            <p:nvPr/>
          </p:nvSpPr>
          <p:spPr bwMode="auto">
            <a:xfrm>
              <a:off x="6268183" y="740497"/>
              <a:ext cx="294488" cy="130897"/>
            </a:xfrm>
            <a:prstGeom prst="rect">
              <a:avLst/>
            </a:prstGeom>
            <a:noFill/>
            <a:ln w="9525">
              <a:solidFill>
                <a:schemeClr val="tx1"/>
              </a:solidFill>
              <a:miter lim="800000"/>
              <a:headEnd/>
              <a:tailEnd/>
            </a:ln>
          </p:spPr>
          <p:txBody>
            <a:bodyPr wrap="none" anchor="ctr"/>
            <a:lstStyle/>
            <a:p>
              <a:pPr algn="ctr"/>
              <a:endParaRPr lang="en-US" altLang="en-US" sz="1000">
                <a:latin typeface="Arial" pitchFamily="34" charset="0"/>
                <a:cs typeface="Arial" pitchFamily="34" charset="0"/>
              </a:endParaRPr>
            </a:p>
          </p:txBody>
        </p:sp>
        <p:sp>
          <p:nvSpPr>
            <p:cNvPr id="32" name="Rectangle 30"/>
            <p:cNvSpPr>
              <a:spLocks noChangeArrowheads="1"/>
            </p:cNvSpPr>
            <p:nvPr/>
          </p:nvSpPr>
          <p:spPr bwMode="auto">
            <a:xfrm>
              <a:off x="6562671" y="740497"/>
              <a:ext cx="294488" cy="130897"/>
            </a:xfrm>
            <a:prstGeom prst="rect">
              <a:avLst/>
            </a:prstGeom>
            <a:noFill/>
            <a:ln w="9525">
              <a:solidFill>
                <a:schemeClr val="tx1"/>
              </a:solidFill>
              <a:miter lim="800000"/>
              <a:headEnd/>
              <a:tailEnd/>
            </a:ln>
          </p:spPr>
          <p:txBody>
            <a:bodyPr wrap="none" anchor="ctr"/>
            <a:lstStyle/>
            <a:p>
              <a:pPr algn="ctr"/>
              <a:endParaRPr lang="en-US" altLang="en-US" sz="1000">
                <a:latin typeface="Arial" pitchFamily="34" charset="0"/>
                <a:cs typeface="Arial" pitchFamily="34" charset="0"/>
              </a:endParaRPr>
            </a:p>
          </p:txBody>
        </p:sp>
        <p:sp>
          <p:nvSpPr>
            <p:cNvPr id="33" name="Rectangle 31"/>
            <p:cNvSpPr>
              <a:spLocks noChangeArrowheads="1"/>
            </p:cNvSpPr>
            <p:nvPr/>
          </p:nvSpPr>
          <p:spPr bwMode="auto">
            <a:xfrm>
              <a:off x="6857159" y="740497"/>
              <a:ext cx="294488" cy="130897"/>
            </a:xfrm>
            <a:prstGeom prst="rect">
              <a:avLst/>
            </a:prstGeom>
            <a:noFill/>
            <a:ln w="9525">
              <a:solidFill>
                <a:schemeClr val="tx1"/>
              </a:solidFill>
              <a:miter lim="800000"/>
              <a:headEnd/>
              <a:tailEnd/>
            </a:ln>
          </p:spPr>
          <p:txBody>
            <a:bodyPr wrap="none" anchor="ctr"/>
            <a:lstStyle/>
            <a:p>
              <a:pPr algn="ctr"/>
              <a:endParaRPr lang="en-US" altLang="en-US" sz="1000">
                <a:latin typeface="Arial" pitchFamily="34" charset="0"/>
                <a:cs typeface="Arial" pitchFamily="34" charset="0"/>
              </a:endParaRPr>
            </a:p>
          </p:txBody>
        </p:sp>
        <p:sp>
          <p:nvSpPr>
            <p:cNvPr id="34" name="Rectangle 32"/>
            <p:cNvSpPr>
              <a:spLocks noChangeArrowheads="1"/>
            </p:cNvSpPr>
            <p:nvPr/>
          </p:nvSpPr>
          <p:spPr bwMode="auto">
            <a:xfrm>
              <a:off x="4795743" y="871394"/>
              <a:ext cx="294488" cy="130897"/>
            </a:xfrm>
            <a:prstGeom prst="rect">
              <a:avLst/>
            </a:prstGeom>
            <a:solidFill>
              <a:schemeClr val="bg1"/>
            </a:solidFill>
            <a:ln w="9525">
              <a:solidFill>
                <a:schemeClr val="tx1"/>
              </a:solidFill>
              <a:miter lim="800000"/>
              <a:headEnd/>
              <a:tailEnd/>
            </a:ln>
          </p:spPr>
          <p:txBody>
            <a:bodyPr wrap="none" anchor="ctr"/>
            <a:lstStyle/>
            <a:p>
              <a:pPr algn="ctr"/>
              <a:r>
                <a:rPr lang="en-US" altLang="en-US" sz="1000" dirty="0">
                  <a:latin typeface="Arial" pitchFamily="34" charset="0"/>
                  <a:cs typeface="Arial" pitchFamily="34" charset="0"/>
                </a:rPr>
                <a:t>P</a:t>
              </a:r>
            </a:p>
          </p:txBody>
        </p:sp>
        <p:sp>
          <p:nvSpPr>
            <p:cNvPr id="35" name="Rectangle 33"/>
            <p:cNvSpPr>
              <a:spLocks noChangeArrowheads="1"/>
            </p:cNvSpPr>
            <p:nvPr/>
          </p:nvSpPr>
          <p:spPr bwMode="auto">
            <a:xfrm>
              <a:off x="5090231" y="871394"/>
              <a:ext cx="294488" cy="130897"/>
            </a:xfrm>
            <a:prstGeom prst="rect">
              <a:avLst/>
            </a:prstGeom>
            <a:solidFill>
              <a:srgbClr val="00B050"/>
            </a:solidFill>
            <a:ln w="9525">
              <a:solidFill>
                <a:schemeClr val="tx1"/>
              </a:solidFill>
              <a:miter lim="800000"/>
              <a:headEnd/>
              <a:tailEnd/>
            </a:ln>
          </p:spPr>
          <p:txBody>
            <a:bodyPr wrap="none" anchor="ctr"/>
            <a:lstStyle/>
            <a:p>
              <a:pPr algn="ctr"/>
              <a:r>
                <a:rPr lang="en-US" altLang="en-US" sz="1000" dirty="0">
                  <a:latin typeface="Arial" pitchFamily="34" charset="0"/>
                  <a:cs typeface="Arial" pitchFamily="34" charset="0"/>
                </a:rPr>
                <a:t>Q</a:t>
              </a:r>
            </a:p>
          </p:txBody>
        </p:sp>
        <p:sp>
          <p:nvSpPr>
            <p:cNvPr id="36" name="Rectangle 34"/>
            <p:cNvSpPr>
              <a:spLocks noChangeArrowheads="1"/>
            </p:cNvSpPr>
            <p:nvPr/>
          </p:nvSpPr>
          <p:spPr bwMode="auto">
            <a:xfrm>
              <a:off x="5384719" y="871394"/>
              <a:ext cx="588976" cy="130897"/>
            </a:xfrm>
            <a:prstGeom prst="rect">
              <a:avLst/>
            </a:prstGeom>
            <a:noFill/>
            <a:ln w="9525">
              <a:solidFill>
                <a:schemeClr val="tx1"/>
              </a:solidFill>
              <a:miter lim="800000"/>
              <a:headEnd/>
              <a:tailEnd/>
            </a:ln>
          </p:spPr>
          <p:txBody>
            <a:bodyPr wrap="none" anchor="ctr"/>
            <a:lstStyle/>
            <a:p>
              <a:r>
                <a:rPr lang="en-US" altLang="en-US" sz="571">
                  <a:latin typeface="Arial" pitchFamily="34" charset="0"/>
                  <a:cs typeface="Arial" pitchFamily="34" charset="0"/>
                </a:rPr>
                <a:t>DEF :-</a:t>
              </a:r>
              <a:r>
                <a:rPr lang="en-US" altLang="en-US" sz="500">
                  <a:latin typeface="Arial" pitchFamily="34" charset="0"/>
                  <a:cs typeface="Arial" pitchFamily="34" charset="0"/>
                </a:rPr>
                <a:t> A / B / C</a:t>
              </a:r>
            </a:p>
          </p:txBody>
        </p:sp>
        <p:sp>
          <p:nvSpPr>
            <p:cNvPr id="37" name="Rectangle 35"/>
            <p:cNvSpPr>
              <a:spLocks noChangeArrowheads="1"/>
            </p:cNvSpPr>
            <p:nvPr/>
          </p:nvSpPr>
          <p:spPr bwMode="auto">
            <a:xfrm>
              <a:off x="5973695" y="871394"/>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C</a:t>
              </a:r>
            </a:p>
          </p:txBody>
        </p:sp>
        <p:sp>
          <p:nvSpPr>
            <p:cNvPr id="38" name="Rectangle 36"/>
            <p:cNvSpPr>
              <a:spLocks noChangeArrowheads="1"/>
            </p:cNvSpPr>
            <p:nvPr/>
          </p:nvSpPr>
          <p:spPr bwMode="auto">
            <a:xfrm>
              <a:off x="6268183" y="871394"/>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D</a:t>
              </a:r>
            </a:p>
          </p:txBody>
        </p:sp>
        <p:sp>
          <p:nvSpPr>
            <p:cNvPr id="39" name="Rectangle 37"/>
            <p:cNvSpPr>
              <a:spLocks noChangeArrowheads="1"/>
            </p:cNvSpPr>
            <p:nvPr/>
          </p:nvSpPr>
          <p:spPr bwMode="auto">
            <a:xfrm>
              <a:off x="6562671" y="871394"/>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S</a:t>
              </a:r>
            </a:p>
          </p:txBody>
        </p:sp>
        <p:sp>
          <p:nvSpPr>
            <p:cNvPr id="40" name="Rectangle 38"/>
            <p:cNvSpPr>
              <a:spLocks noChangeArrowheads="1"/>
            </p:cNvSpPr>
            <p:nvPr/>
          </p:nvSpPr>
          <p:spPr bwMode="auto">
            <a:xfrm>
              <a:off x="6857159" y="871394"/>
              <a:ext cx="294488" cy="130897"/>
            </a:xfrm>
            <a:prstGeom prst="rect">
              <a:avLst/>
            </a:prstGeom>
            <a:noFill/>
            <a:ln w="9525">
              <a:solidFill>
                <a:schemeClr val="tx1"/>
              </a:solidFill>
              <a:miter lim="800000"/>
              <a:headEnd/>
              <a:tailEnd/>
            </a:ln>
          </p:spPr>
          <p:txBody>
            <a:bodyPr wrap="none" anchor="ctr"/>
            <a:lstStyle/>
            <a:p>
              <a:pPr algn="ctr"/>
              <a:r>
                <a:rPr lang="en-US" altLang="en-US" sz="1000">
                  <a:latin typeface="Arial" pitchFamily="34" charset="0"/>
                  <a:cs typeface="Arial" pitchFamily="34" charset="0"/>
                </a:rPr>
                <a:t>M</a:t>
              </a:r>
            </a:p>
          </p:txBody>
        </p:sp>
        <p:sp>
          <p:nvSpPr>
            <p:cNvPr id="41" name="Rectangle 39"/>
            <p:cNvSpPr>
              <a:spLocks noChangeArrowheads="1"/>
            </p:cNvSpPr>
            <p:nvPr/>
          </p:nvSpPr>
          <p:spPr bwMode="auto">
            <a:xfrm>
              <a:off x="304800" y="1133188"/>
              <a:ext cx="2944880" cy="523588"/>
            </a:xfrm>
            <a:prstGeom prst="rect">
              <a:avLst/>
            </a:prstGeom>
            <a:noFill/>
            <a:ln w="9525">
              <a:solidFill>
                <a:schemeClr val="tx1"/>
              </a:solidFill>
              <a:miter lim="800000"/>
              <a:headEnd/>
              <a:tailEnd/>
            </a:ln>
          </p:spPr>
          <p:txBody>
            <a:bodyPr wrap="none" anchor="ctr"/>
            <a:lstStyle/>
            <a:p>
              <a:pPr lvl="0">
                <a:spcBef>
                  <a:spcPct val="50000"/>
                </a:spcBef>
              </a:pPr>
              <a:endParaRPr lang="en-US" altLang="en-US" sz="1214" dirty="0">
                <a:solidFill>
                  <a:srgbClr val="0000FF"/>
                </a:solidFill>
                <a:latin typeface="Arial" pitchFamily="34" charset="0"/>
                <a:cs typeface="Arial" pitchFamily="34" charset="0"/>
              </a:endParaRPr>
            </a:p>
            <a:p>
              <a:pPr>
                <a:spcBef>
                  <a:spcPct val="50000"/>
                </a:spcBef>
              </a:pPr>
              <a:r>
                <a:rPr lang="en-US" altLang="en-US" sz="1214" dirty="0">
                  <a:solidFill>
                    <a:srgbClr val="0000FF"/>
                  </a:solidFill>
                  <a:latin typeface="Arial" pitchFamily="34" charset="0"/>
                  <a:cs typeface="Arial" pitchFamily="34" charset="0"/>
                </a:rPr>
                <a:t>KAIZEN THEME:</a:t>
              </a:r>
              <a:r>
                <a:rPr lang="pt-BR" sz="1071" kern="0" dirty="0">
                  <a:solidFill>
                    <a:prstClr val="black"/>
                  </a:solidFill>
                  <a:latin typeface="Arial" pitchFamily="34" charset="0"/>
                  <a:cs typeface="Arial" pitchFamily="34" charset="0"/>
                </a:rPr>
                <a:t>To Eliminate the Problem in</a:t>
              </a:r>
            </a:p>
            <a:p>
              <a:pPr>
                <a:spcBef>
                  <a:spcPct val="50000"/>
                </a:spcBef>
              </a:pPr>
              <a:r>
                <a:rPr lang="pt-BR" sz="1071" kern="0" dirty="0">
                  <a:solidFill>
                    <a:prstClr val="black"/>
                  </a:solidFill>
                  <a:latin typeface="Arial" pitchFamily="34" charset="0"/>
                  <a:cs typeface="Arial" pitchFamily="34" charset="0"/>
                </a:rPr>
                <a:t>A302 Body  </a:t>
              </a:r>
              <a:r>
                <a:rPr lang="pt-BR" altLang="en-US" sz="1071" dirty="0">
                  <a:solidFill>
                    <a:prstClr val="black"/>
                  </a:solidFill>
                  <a:latin typeface="Arial" pitchFamily="34" charset="0"/>
                  <a:cs typeface="Arial" pitchFamily="34" charset="0"/>
                </a:rPr>
                <a:t>Groove OD12.0 +0.04 / -0.06 Oversize</a:t>
              </a:r>
              <a:r>
                <a:rPr lang="en-US" altLang="en-US" sz="1071" dirty="0">
                  <a:solidFill>
                    <a:prstClr val="black"/>
                  </a:solidFill>
                  <a:latin typeface="Arial" pitchFamily="34" charset="0"/>
                  <a:cs typeface="Arial" pitchFamily="34" charset="0"/>
                </a:rPr>
                <a:t>.</a:t>
              </a:r>
              <a:endParaRPr lang="en-US" sz="1071" kern="0" dirty="0">
                <a:solidFill>
                  <a:schemeClr val="tx2"/>
                </a:solidFill>
                <a:latin typeface="Arial" pitchFamily="34" charset="0"/>
                <a:cs typeface="Arial" pitchFamily="34" charset="0"/>
              </a:endParaRPr>
            </a:p>
            <a:p>
              <a:pPr>
                <a:spcBef>
                  <a:spcPct val="50000"/>
                </a:spcBef>
              </a:pPr>
              <a:r>
                <a:rPr lang="en-US" sz="1214" kern="0" dirty="0">
                  <a:latin typeface="Arial" pitchFamily="34" charset="0"/>
                  <a:cs typeface="Arial" pitchFamily="34" charset="0"/>
                </a:rPr>
                <a:t> .</a:t>
              </a:r>
              <a:endParaRPr lang="en-US" altLang="en-US" sz="1214" dirty="0">
                <a:latin typeface="Arial" pitchFamily="34" charset="0"/>
                <a:ea typeface="Arial Unicode MS" pitchFamily="34" charset="-128"/>
                <a:cs typeface="Arial" pitchFamily="34" charset="0"/>
              </a:endParaRPr>
            </a:p>
          </p:txBody>
        </p:sp>
        <p:sp>
          <p:nvSpPr>
            <p:cNvPr id="42" name="Rectangle 40"/>
            <p:cNvSpPr>
              <a:spLocks noChangeArrowheads="1"/>
            </p:cNvSpPr>
            <p:nvPr/>
          </p:nvSpPr>
          <p:spPr bwMode="auto">
            <a:xfrm>
              <a:off x="3249680" y="1133188"/>
              <a:ext cx="5595273" cy="327242"/>
            </a:xfrm>
            <a:prstGeom prst="rect">
              <a:avLst/>
            </a:prstGeom>
            <a:noFill/>
            <a:ln w="9525">
              <a:solidFill>
                <a:schemeClr val="tx1"/>
              </a:solidFill>
              <a:miter lim="800000"/>
              <a:headEnd/>
              <a:tailEnd/>
            </a:ln>
          </p:spPr>
          <p:txBody>
            <a:bodyPr wrap="none" anchor="ctr"/>
            <a:lstStyle/>
            <a:p>
              <a:r>
                <a:rPr lang="en-US" altLang="en-US" sz="1071" dirty="0">
                  <a:solidFill>
                    <a:srgbClr val="0000FF"/>
                  </a:solidFill>
                  <a:latin typeface="Arial" pitchFamily="34" charset="0"/>
                  <a:cs typeface="Arial" pitchFamily="34" charset="0"/>
                </a:rPr>
                <a:t>IDEA :- </a:t>
              </a:r>
              <a:r>
                <a:rPr lang="en-US" altLang="en-US" sz="1143" dirty="0">
                  <a:latin typeface="Arial" panose="020B0604020202020204" pitchFamily="34" charset="0"/>
                  <a:cs typeface="Arial" panose="020B0604020202020204" pitchFamily="34" charset="0"/>
                </a:rPr>
                <a:t>Reduce Frequency Of  Inset  Changing </a:t>
              </a:r>
              <a:r>
                <a:rPr lang="en-US" altLang="en-US" sz="1143" b="1" dirty="0">
                  <a:latin typeface="Arial" panose="020B0604020202020204" pitchFamily="34" charset="0"/>
                  <a:cs typeface="Arial" panose="020B0604020202020204" pitchFamily="34" charset="0"/>
                </a:rPr>
                <a:t>.</a:t>
              </a:r>
              <a:endParaRPr lang="en-US" altLang="en-US" sz="1143" dirty="0">
                <a:latin typeface="Arial" panose="020B0604020202020204" pitchFamily="34" charset="0"/>
                <a:cs typeface="Arial" panose="020B0604020202020204" pitchFamily="34" charset="0"/>
              </a:endParaRPr>
            </a:p>
          </p:txBody>
        </p:sp>
        <p:sp>
          <p:nvSpPr>
            <p:cNvPr id="43" name="Rectangle 41"/>
            <p:cNvSpPr>
              <a:spLocks noChangeArrowheads="1"/>
            </p:cNvSpPr>
            <p:nvPr/>
          </p:nvSpPr>
          <p:spPr bwMode="auto">
            <a:xfrm>
              <a:off x="304800" y="1656776"/>
              <a:ext cx="2944880" cy="196345"/>
            </a:xfrm>
            <a:prstGeom prst="rect">
              <a:avLst/>
            </a:prstGeom>
            <a:noFill/>
            <a:ln w="9525">
              <a:solidFill>
                <a:schemeClr val="tx1"/>
              </a:solidFill>
              <a:miter lim="800000"/>
              <a:headEnd/>
              <a:tailEnd/>
            </a:ln>
          </p:spPr>
          <p:txBody>
            <a:bodyPr wrap="none" anchor="ctr"/>
            <a:lstStyle/>
            <a:p>
              <a:r>
                <a:rPr lang="en-US" altLang="en-US" sz="1000" dirty="0">
                  <a:solidFill>
                    <a:srgbClr val="0000FF"/>
                  </a:solidFill>
                  <a:latin typeface="Arial" pitchFamily="34" charset="0"/>
                  <a:cs typeface="Arial" pitchFamily="34" charset="0"/>
                </a:rPr>
                <a:t>WIDELY/DEEPLY:-</a:t>
              </a:r>
              <a:endParaRPr lang="en-US" altLang="en-US" sz="786" dirty="0">
                <a:latin typeface="Arial" pitchFamily="34" charset="0"/>
                <a:cs typeface="Arial" pitchFamily="34" charset="0"/>
              </a:endParaRPr>
            </a:p>
          </p:txBody>
        </p:sp>
        <p:sp>
          <p:nvSpPr>
            <p:cNvPr id="44" name="Rectangle 42"/>
            <p:cNvSpPr>
              <a:spLocks noChangeArrowheads="1"/>
            </p:cNvSpPr>
            <p:nvPr/>
          </p:nvSpPr>
          <p:spPr bwMode="auto">
            <a:xfrm>
              <a:off x="304800" y="1853121"/>
              <a:ext cx="3200400" cy="1963456"/>
            </a:xfrm>
            <a:prstGeom prst="rect">
              <a:avLst/>
            </a:prstGeom>
            <a:noFill/>
            <a:ln w="9525">
              <a:solidFill>
                <a:srgbClr val="006600"/>
              </a:solidFill>
              <a:miter lim="800000"/>
              <a:headEnd/>
              <a:tailEnd/>
            </a:ln>
          </p:spPr>
          <p:txBody>
            <a:bodyPr wrap="none"/>
            <a:lstStyle/>
            <a:p>
              <a:pPr>
                <a:spcBef>
                  <a:spcPct val="0"/>
                </a:spcBef>
                <a:spcAft>
                  <a:spcPct val="0"/>
                </a:spcAft>
              </a:pPr>
              <a:r>
                <a:rPr lang="en-US" altLang="en-US" sz="1071" dirty="0">
                  <a:solidFill>
                    <a:srgbClr val="0000FF"/>
                  </a:solidFill>
                  <a:latin typeface="Arial" pitchFamily="34" charset="0"/>
                  <a:cs typeface="Arial" pitchFamily="34" charset="0"/>
                </a:rPr>
                <a:t>PROBLEM / PRESENT STATUS:-</a:t>
              </a:r>
              <a:r>
                <a:rPr lang="en-US" altLang="en-US" sz="1143" dirty="0">
                  <a:solidFill>
                    <a:srgbClr val="0000FF"/>
                  </a:solidFill>
                  <a:latin typeface="Arial" pitchFamily="34" charset="0"/>
                  <a:cs typeface="Arial" pitchFamily="34" charset="0"/>
                </a:rPr>
                <a:t> </a:t>
              </a:r>
              <a:r>
                <a:rPr lang="en-US" altLang="en-US" sz="1143" dirty="0">
                  <a:latin typeface="Arial" pitchFamily="34" charset="0"/>
                  <a:cs typeface="Arial" pitchFamily="34" charset="0"/>
                </a:rPr>
                <a:t>A302 Body </a:t>
              </a:r>
            </a:p>
            <a:p>
              <a:pPr>
                <a:spcBef>
                  <a:spcPct val="0"/>
                </a:spcBef>
                <a:spcAft>
                  <a:spcPct val="0"/>
                </a:spcAft>
              </a:pPr>
              <a:r>
                <a:rPr lang="pt-BR" altLang="en-US" sz="1143" dirty="0">
                  <a:solidFill>
                    <a:prstClr val="black"/>
                  </a:solidFill>
                  <a:latin typeface="Arial" pitchFamily="34" charset="0"/>
                  <a:cs typeface="Arial" pitchFamily="34" charset="0"/>
                </a:rPr>
                <a:t>Groove OD 12.0 +0.04 / -0.06 Found Oversize</a:t>
              </a:r>
              <a:r>
                <a:rPr lang="en-US" altLang="en-US" sz="1143" dirty="0">
                  <a:solidFill>
                    <a:prstClr val="black"/>
                  </a:solidFill>
                  <a:latin typeface="Arial" pitchFamily="34" charset="0"/>
                  <a:cs typeface="Arial" pitchFamily="34" charset="0"/>
                </a:rPr>
                <a:t>.</a:t>
              </a:r>
              <a:endParaRPr lang="en-US" altLang="en-US" sz="1143" dirty="0">
                <a:latin typeface="Arial" panose="020B0604020202020204" pitchFamily="34" charset="0"/>
                <a:cs typeface="Arial" panose="020B0604020202020204" pitchFamily="34" charset="0"/>
              </a:endParaRPr>
            </a:p>
          </p:txBody>
        </p:sp>
        <p:sp>
          <p:nvSpPr>
            <p:cNvPr id="45" name="Rectangle 43"/>
            <p:cNvSpPr>
              <a:spLocks noChangeArrowheads="1"/>
            </p:cNvSpPr>
            <p:nvPr/>
          </p:nvSpPr>
          <p:spPr bwMode="auto">
            <a:xfrm>
              <a:off x="3505200" y="1460430"/>
              <a:ext cx="2910226" cy="2356145"/>
            </a:xfrm>
            <a:prstGeom prst="rect">
              <a:avLst/>
            </a:prstGeom>
            <a:noFill/>
            <a:ln w="9525">
              <a:solidFill>
                <a:schemeClr val="tx1"/>
              </a:solidFill>
              <a:miter lim="800000"/>
              <a:headEnd/>
              <a:tailEnd/>
            </a:ln>
          </p:spPr>
          <p:txBody>
            <a:bodyPr wrap="none"/>
            <a:lstStyle/>
            <a:p>
              <a:pPr>
                <a:spcBef>
                  <a:spcPct val="0"/>
                </a:spcBef>
                <a:spcAft>
                  <a:spcPct val="0"/>
                </a:spcAft>
              </a:pPr>
              <a:r>
                <a:rPr lang="en-US" altLang="en-US" sz="1071" dirty="0">
                  <a:solidFill>
                    <a:srgbClr val="0000FF"/>
                  </a:solidFill>
                  <a:latin typeface="Arial" pitchFamily="34" charset="0"/>
                  <a:cs typeface="Arial" pitchFamily="34" charset="0"/>
                </a:rPr>
                <a:t>COUNTERMEASURE</a:t>
              </a:r>
              <a:r>
                <a:rPr lang="en-US" sz="1071" kern="0" dirty="0">
                  <a:latin typeface="Arial" pitchFamily="34" charset="0"/>
                  <a:cs typeface="Arial" pitchFamily="34" charset="0"/>
                </a:rPr>
                <a:t>:- </a:t>
              </a:r>
              <a:r>
                <a:rPr lang="en-US" altLang="en-US" sz="1143" dirty="0">
                  <a:solidFill>
                    <a:prstClr val="black"/>
                  </a:solidFill>
                  <a:latin typeface="Arial" panose="020B0604020202020204" pitchFamily="34" charset="0"/>
                  <a:ea typeface="Arial Unicode MS" pitchFamily="34" charset="-128"/>
                  <a:cs typeface="Arial" panose="020B0604020202020204" pitchFamily="34" charset="0"/>
                </a:rPr>
                <a:t>Provided Snap </a:t>
              </a:r>
            </a:p>
            <a:p>
              <a:pPr>
                <a:spcBef>
                  <a:spcPct val="0"/>
                </a:spcBef>
                <a:spcAft>
                  <a:spcPct val="0"/>
                </a:spcAft>
              </a:pPr>
              <a:r>
                <a:rPr lang="en-US" altLang="en-US" sz="1143" dirty="0">
                  <a:solidFill>
                    <a:prstClr val="black"/>
                  </a:solidFill>
                  <a:latin typeface="Arial" panose="020B0604020202020204" pitchFamily="34" charset="0"/>
                  <a:ea typeface="Arial Unicode MS" pitchFamily="34" charset="-128"/>
                  <a:cs typeface="Arial" panose="020B0604020202020204" pitchFamily="34" charset="0"/>
                </a:rPr>
                <a:t>gauge for 100% Checking  on machine </a:t>
              </a:r>
            </a:p>
            <a:p>
              <a:pPr>
                <a:spcBef>
                  <a:spcPct val="0"/>
                </a:spcBef>
                <a:spcAft>
                  <a:spcPct val="0"/>
                </a:spcAft>
              </a:pPr>
              <a:r>
                <a:rPr lang="en-US" altLang="en-US" sz="1143" dirty="0">
                  <a:solidFill>
                    <a:prstClr val="black"/>
                  </a:solidFill>
                  <a:latin typeface="Arial" panose="020B0604020202020204" pitchFamily="34" charset="0"/>
                  <a:ea typeface="Arial Unicode MS" pitchFamily="34" charset="-128"/>
                  <a:cs typeface="Arial" panose="020B0604020202020204" pitchFamily="34" charset="0"/>
                </a:rPr>
                <a:t>&amp; </a:t>
              </a:r>
              <a:r>
                <a:rPr lang="en-US" altLang="en-US" sz="1143" dirty="0">
                  <a:latin typeface="Arial" panose="020B0604020202020204" pitchFamily="34" charset="0"/>
                  <a:cs typeface="Arial" panose="020B0604020202020204" pitchFamily="34" charset="0"/>
                </a:rPr>
                <a:t>Reduced Frequency of Inset Changing </a:t>
              </a:r>
            </a:p>
            <a:p>
              <a:pPr>
                <a:spcBef>
                  <a:spcPct val="0"/>
                </a:spcBef>
                <a:spcAft>
                  <a:spcPct val="0"/>
                </a:spcAft>
              </a:pPr>
              <a:r>
                <a:rPr lang="en-US" altLang="en-US" sz="1143" dirty="0">
                  <a:latin typeface="Arial" panose="020B0604020202020204" pitchFamily="34" charset="0"/>
                  <a:cs typeface="Arial" panose="020B0604020202020204" pitchFamily="34" charset="0"/>
                </a:rPr>
                <a:t>to 280.</a:t>
              </a:r>
              <a:endParaRPr lang="en-US" altLang="en-US" sz="1143" dirty="0">
                <a:solidFill>
                  <a:prstClr val="black"/>
                </a:solidFill>
                <a:latin typeface="Arial" pitchFamily="34" charset="0"/>
                <a:ea typeface="Arial Unicode MS" pitchFamily="34" charset="-128"/>
                <a:cs typeface="Arial" pitchFamily="34" charset="0"/>
              </a:endParaRPr>
            </a:p>
          </p:txBody>
        </p:sp>
        <p:sp>
          <p:nvSpPr>
            <p:cNvPr id="46" name="Rectangle 44"/>
            <p:cNvSpPr>
              <a:spLocks noChangeArrowheads="1"/>
            </p:cNvSpPr>
            <p:nvPr/>
          </p:nvSpPr>
          <p:spPr bwMode="auto">
            <a:xfrm>
              <a:off x="6415427" y="1460430"/>
              <a:ext cx="1251574" cy="130897"/>
            </a:xfrm>
            <a:prstGeom prst="rect">
              <a:avLst/>
            </a:prstGeom>
            <a:noFill/>
            <a:ln w="9525">
              <a:solidFill>
                <a:schemeClr val="tx1"/>
              </a:solidFill>
              <a:miter lim="800000"/>
              <a:headEnd/>
              <a:tailEnd/>
            </a:ln>
          </p:spPr>
          <p:txBody>
            <a:bodyPr wrap="none" anchor="ctr"/>
            <a:lstStyle/>
            <a:p>
              <a:r>
                <a:rPr lang="en-US" altLang="en-US" sz="1000">
                  <a:solidFill>
                    <a:srgbClr val="0000FF"/>
                  </a:solidFill>
                  <a:latin typeface="Arial" pitchFamily="34" charset="0"/>
                  <a:cs typeface="Arial" pitchFamily="34" charset="0"/>
                </a:rPr>
                <a:t>BENCHMARK</a:t>
              </a:r>
            </a:p>
          </p:txBody>
        </p:sp>
        <p:sp>
          <p:nvSpPr>
            <p:cNvPr id="47" name="Rectangle 45"/>
            <p:cNvSpPr>
              <a:spLocks noChangeArrowheads="1"/>
            </p:cNvSpPr>
            <p:nvPr/>
          </p:nvSpPr>
          <p:spPr bwMode="auto">
            <a:xfrm>
              <a:off x="6415427" y="1591327"/>
              <a:ext cx="1251574" cy="130897"/>
            </a:xfrm>
            <a:prstGeom prst="rect">
              <a:avLst/>
            </a:prstGeom>
            <a:noFill/>
            <a:ln w="9525">
              <a:solidFill>
                <a:schemeClr val="tx1"/>
              </a:solidFill>
              <a:miter lim="800000"/>
              <a:headEnd/>
              <a:tailEnd/>
            </a:ln>
          </p:spPr>
          <p:txBody>
            <a:bodyPr wrap="none" anchor="ctr"/>
            <a:lstStyle/>
            <a:p>
              <a:r>
                <a:rPr lang="en-US" altLang="en-US" sz="1000">
                  <a:solidFill>
                    <a:srgbClr val="0000FF"/>
                  </a:solidFill>
                  <a:latin typeface="Arial" pitchFamily="34" charset="0"/>
                  <a:cs typeface="Arial" pitchFamily="34" charset="0"/>
                </a:rPr>
                <a:t>TARGET</a:t>
              </a:r>
            </a:p>
          </p:txBody>
        </p:sp>
        <p:sp>
          <p:nvSpPr>
            <p:cNvPr id="48" name="Rectangle 46"/>
            <p:cNvSpPr>
              <a:spLocks noChangeArrowheads="1"/>
            </p:cNvSpPr>
            <p:nvPr/>
          </p:nvSpPr>
          <p:spPr bwMode="auto">
            <a:xfrm>
              <a:off x="6415427" y="1722224"/>
              <a:ext cx="1251574" cy="130897"/>
            </a:xfrm>
            <a:prstGeom prst="rect">
              <a:avLst/>
            </a:prstGeom>
            <a:noFill/>
            <a:ln w="9525">
              <a:solidFill>
                <a:schemeClr val="tx1"/>
              </a:solidFill>
              <a:miter lim="800000"/>
              <a:headEnd/>
              <a:tailEnd/>
            </a:ln>
          </p:spPr>
          <p:txBody>
            <a:bodyPr wrap="none" anchor="ctr"/>
            <a:lstStyle/>
            <a:p>
              <a:r>
                <a:rPr lang="en-US" altLang="en-US" sz="1000">
                  <a:solidFill>
                    <a:srgbClr val="0000FF"/>
                  </a:solidFill>
                  <a:latin typeface="Arial" pitchFamily="34" charset="0"/>
                  <a:cs typeface="Arial" pitchFamily="34" charset="0"/>
                </a:rPr>
                <a:t>KAIZEN START</a:t>
              </a:r>
            </a:p>
          </p:txBody>
        </p:sp>
        <p:sp>
          <p:nvSpPr>
            <p:cNvPr id="49" name="Rectangle 47"/>
            <p:cNvSpPr>
              <a:spLocks noChangeArrowheads="1"/>
            </p:cNvSpPr>
            <p:nvPr/>
          </p:nvSpPr>
          <p:spPr bwMode="auto">
            <a:xfrm>
              <a:off x="6415427" y="1853121"/>
              <a:ext cx="1251574" cy="130897"/>
            </a:xfrm>
            <a:prstGeom prst="rect">
              <a:avLst/>
            </a:prstGeom>
            <a:noFill/>
            <a:ln w="9525">
              <a:solidFill>
                <a:schemeClr val="tx1"/>
              </a:solidFill>
              <a:miter lim="800000"/>
              <a:headEnd/>
              <a:tailEnd/>
            </a:ln>
          </p:spPr>
          <p:txBody>
            <a:bodyPr wrap="none" anchor="ctr"/>
            <a:lstStyle/>
            <a:p>
              <a:r>
                <a:rPr lang="en-US" altLang="en-US" sz="1000">
                  <a:solidFill>
                    <a:srgbClr val="0000FF"/>
                  </a:solidFill>
                  <a:latin typeface="Arial" pitchFamily="34" charset="0"/>
                  <a:cs typeface="Arial" pitchFamily="34" charset="0"/>
                </a:rPr>
                <a:t>KAIZEN FINISH</a:t>
              </a:r>
            </a:p>
          </p:txBody>
        </p:sp>
        <p:sp>
          <p:nvSpPr>
            <p:cNvPr id="51" name="Rectangle 49"/>
            <p:cNvSpPr>
              <a:spLocks noChangeArrowheads="1"/>
            </p:cNvSpPr>
            <p:nvPr/>
          </p:nvSpPr>
          <p:spPr bwMode="auto">
            <a:xfrm>
              <a:off x="7667001" y="1591327"/>
              <a:ext cx="1177952" cy="130897"/>
            </a:xfrm>
            <a:prstGeom prst="rect">
              <a:avLst/>
            </a:prstGeom>
            <a:noFill/>
            <a:ln w="9525">
              <a:solidFill>
                <a:schemeClr val="tx1"/>
              </a:solidFill>
              <a:miter lim="800000"/>
              <a:headEnd/>
              <a:tailEnd/>
            </a:ln>
          </p:spPr>
          <p:txBody>
            <a:bodyPr wrap="none" anchor="ctr"/>
            <a:lstStyle/>
            <a:p>
              <a:r>
                <a:rPr lang="en-US" altLang="en-US" sz="929" dirty="0">
                  <a:solidFill>
                    <a:srgbClr val="FF0000"/>
                  </a:solidFill>
                  <a:latin typeface="Arial" pitchFamily="34" charset="0"/>
                  <a:cs typeface="Arial" pitchFamily="34" charset="0"/>
                </a:rPr>
                <a:t>0</a:t>
              </a:r>
            </a:p>
          </p:txBody>
        </p:sp>
        <p:sp>
          <p:nvSpPr>
            <p:cNvPr id="52" name="Rectangle 50"/>
            <p:cNvSpPr>
              <a:spLocks noChangeArrowheads="1"/>
            </p:cNvSpPr>
            <p:nvPr/>
          </p:nvSpPr>
          <p:spPr bwMode="auto">
            <a:xfrm>
              <a:off x="7667001" y="1722224"/>
              <a:ext cx="1177952" cy="130897"/>
            </a:xfrm>
            <a:prstGeom prst="rect">
              <a:avLst/>
            </a:prstGeom>
            <a:noFill/>
            <a:ln w="9525">
              <a:solidFill>
                <a:schemeClr val="tx1"/>
              </a:solidFill>
              <a:miter lim="800000"/>
              <a:headEnd/>
              <a:tailEnd/>
            </a:ln>
          </p:spPr>
          <p:txBody>
            <a:bodyPr wrap="none" anchor="ctr"/>
            <a:lstStyle/>
            <a:p>
              <a:r>
                <a:rPr lang="en-US" altLang="en-US" sz="1071" dirty="0">
                  <a:solidFill>
                    <a:srgbClr val="FF0000"/>
                  </a:solidFill>
                  <a:latin typeface="Arial" pitchFamily="34" charset="0"/>
                  <a:cs typeface="Arial" pitchFamily="34" charset="0"/>
                </a:rPr>
                <a:t>14/ 02 /2017</a:t>
              </a:r>
            </a:p>
          </p:txBody>
        </p:sp>
        <p:sp>
          <p:nvSpPr>
            <p:cNvPr id="53" name="Rectangle 51"/>
            <p:cNvSpPr>
              <a:spLocks noChangeArrowheads="1"/>
            </p:cNvSpPr>
            <p:nvPr/>
          </p:nvSpPr>
          <p:spPr bwMode="auto">
            <a:xfrm>
              <a:off x="7667001" y="1853121"/>
              <a:ext cx="1177952" cy="130897"/>
            </a:xfrm>
            <a:prstGeom prst="rect">
              <a:avLst/>
            </a:prstGeom>
            <a:noFill/>
            <a:ln w="9525">
              <a:solidFill>
                <a:schemeClr val="tx1"/>
              </a:solidFill>
              <a:miter lim="800000"/>
              <a:headEnd/>
              <a:tailEnd/>
            </a:ln>
          </p:spPr>
          <p:txBody>
            <a:bodyPr wrap="none" anchor="ctr"/>
            <a:lstStyle/>
            <a:p>
              <a:r>
                <a:rPr lang="en-US" altLang="en-US" sz="1071" dirty="0">
                  <a:solidFill>
                    <a:srgbClr val="FF0000"/>
                  </a:solidFill>
                  <a:latin typeface="Arial" pitchFamily="34" charset="0"/>
                  <a:cs typeface="Arial" pitchFamily="34" charset="0"/>
                </a:rPr>
                <a:t>16/02/2017</a:t>
              </a:r>
            </a:p>
          </p:txBody>
        </p:sp>
        <p:sp>
          <p:nvSpPr>
            <p:cNvPr id="54" name="Rectangle 59"/>
            <p:cNvSpPr>
              <a:spLocks noChangeArrowheads="1"/>
            </p:cNvSpPr>
            <p:nvPr/>
          </p:nvSpPr>
          <p:spPr bwMode="auto">
            <a:xfrm>
              <a:off x="304800" y="6041825"/>
              <a:ext cx="3162300" cy="196345"/>
            </a:xfrm>
            <a:prstGeom prst="rect">
              <a:avLst/>
            </a:prstGeom>
            <a:noFill/>
            <a:ln w="9525">
              <a:solidFill>
                <a:schemeClr val="tx1"/>
              </a:solidFill>
              <a:miter lim="800000"/>
              <a:headEnd/>
              <a:tailEnd/>
            </a:ln>
          </p:spPr>
          <p:txBody>
            <a:bodyPr wrap="none"/>
            <a:lstStyle/>
            <a:p>
              <a:r>
                <a:rPr lang="en-US" altLang="en-US" sz="1000" dirty="0">
                  <a:solidFill>
                    <a:srgbClr val="0000FF"/>
                  </a:solidFill>
                  <a:latin typeface="Arial" pitchFamily="34" charset="0"/>
                  <a:cs typeface="Arial" pitchFamily="34" charset="0"/>
                </a:rPr>
                <a:t>MANAGER’S SIGN :- Mr. viral</a:t>
              </a:r>
              <a:endParaRPr lang="en-US" altLang="en-US" sz="1000" dirty="0">
                <a:solidFill>
                  <a:srgbClr val="000000"/>
                </a:solidFill>
                <a:latin typeface="Arial" pitchFamily="34" charset="0"/>
                <a:cs typeface="Arial" pitchFamily="34" charset="0"/>
              </a:endParaRPr>
            </a:p>
          </p:txBody>
        </p:sp>
        <p:sp>
          <p:nvSpPr>
            <p:cNvPr id="55" name="Rectangle 60"/>
            <p:cNvSpPr>
              <a:spLocks noChangeArrowheads="1"/>
            </p:cNvSpPr>
            <p:nvPr/>
          </p:nvSpPr>
          <p:spPr bwMode="auto">
            <a:xfrm>
              <a:off x="304800" y="5845479"/>
              <a:ext cx="3203574" cy="196345"/>
            </a:xfrm>
            <a:prstGeom prst="rect">
              <a:avLst/>
            </a:prstGeom>
            <a:noFill/>
            <a:ln w="9525">
              <a:solidFill>
                <a:schemeClr val="tx1"/>
              </a:solidFill>
              <a:miter lim="800000"/>
              <a:headEnd/>
              <a:tailEnd/>
            </a:ln>
          </p:spPr>
          <p:txBody>
            <a:bodyPr wrap="none"/>
            <a:lstStyle/>
            <a:p>
              <a:r>
                <a:rPr lang="en-US" altLang="en-US" sz="1000" dirty="0">
                  <a:solidFill>
                    <a:srgbClr val="0000FF"/>
                  </a:solidFill>
                  <a:latin typeface="Arial" pitchFamily="34" charset="0"/>
                  <a:cs typeface="Arial" pitchFamily="34" charset="0"/>
                </a:rPr>
                <a:t>REGISTERED BY :-    Mr.  Sanjay </a:t>
              </a:r>
              <a:endParaRPr lang="en-US" altLang="en-US" sz="1000" dirty="0">
                <a:solidFill>
                  <a:srgbClr val="000000"/>
                </a:solidFill>
                <a:latin typeface="Arial" pitchFamily="34" charset="0"/>
                <a:cs typeface="Arial" pitchFamily="34" charset="0"/>
              </a:endParaRPr>
            </a:p>
          </p:txBody>
        </p:sp>
        <p:sp>
          <p:nvSpPr>
            <p:cNvPr id="56" name="Rectangle 61"/>
            <p:cNvSpPr>
              <a:spLocks noChangeArrowheads="1"/>
            </p:cNvSpPr>
            <p:nvPr/>
          </p:nvSpPr>
          <p:spPr bwMode="auto">
            <a:xfrm>
              <a:off x="304800" y="5629872"/>
              <a:ext cx="3203574" cy="163620"/>
            </a:xfrm>
            <a:prstGeom prst="rect">
              <a:avLst/>
            </a:prstGeom>
            <a:noFill/>
            <a:ln w="9525">
              <a:solidFill>
                <a:schemeClr val="tx1"/>
              </a:solidFill>
              <a:miter lim="800000"/>
              <a:headEnd/>
              <a:tailEnd/>
            </a:ln>
          </p:spPr>
          <p:txBody>
            <a:bodyPr wrap="none"/>
            <a:lstStyle/>
            <a:p>
              <a:r>
                <a:rPr lang="en-US" altLang="en-US" sz="1000" dirty="0">
                  <a:solidFill>
                    <a:srgbClr val="0000FF"/>
                  </a:solidFill>
                  <a:latin typeface="Arial" pitchFamily="34" charset="0"/>
                  <a:cs typeface="Arial" pitchFamily="34" charset="0"/>
                </a:rPr>
                <a:t>REGISTRATION NO&amp;DATE</a:t>
              </a:r>
              <a:r>
                <a:rPr lang="en-US" altLang="en-US" sz="1000" dirty="0">
                  <a:solidFill>
                    <a:srgbClr val="000000"/>
                  </a:solidFill>
                  <a:latin typeface="Arial" pitchFamily="34" charset="0"/>
                  <a:cs typeface="Arial" pitchFamily="34" charset="0"/>
                </a:rPr>
                <a:t>:  14  February  2017</a:t>
              </a:r>
            </a:p>
          </p:txBody>
        </p:sp>
        <p:sp>
          <p:nvSpPr>
            <p:cNvPr id="57" name="Rectangle 62"/>
            <p:cNvSpPr>
              <a:spLocks noChangeArrowheads="1"/>
            </p:cNvSpPr>
            <p:nvPr/>
          </p:nvSpPr>
          <p:spPr bwMode="auto">
            <a:xfrm>
              <a:off x="304800" y="3816576"/>
              <a:ext cx="3203574" cy="1832558"/>
            </a:xfrm>
            <a:prstGeom prst="rect">
              <a:avLst/>
            </a:prstGeom>
            <a:noFill/>
            <a:ln w="9525">
              <a:solidFill>
                <a:schemeClr val="tx1"/>
              </a:solidFill>
              <a:miter lim="800000"/>
              <a:headEnd/>
              <a:tailEnd/>
            </a:ln>
          </p:spPr>
          <p:txBody>
            <a:bodyPr wrap="none"/>
            <a:lstStyle/>
            <a:p>
              <a:pPr marL="341633" indent="-341633" defTabSz="911766" eaLnBrk="0" hangingPunct="0">
                <a:spcBef>
                  <a:spcPct val="20000"/>
                </a:spcBef>
                <a:defRPr/>
              </a:pPr>
              <a:r>
                <a:rPr lang="en-US" altLang="en-US" sz="1071" dirty="0">
                  <a:solidFill>
                    <a:srgbClr val="0000FF"/>
                  </a:solidFill>
                  <a:latin typeface="Arial" pitchFamily="34" charset="0"/>
                  <a:cs typeface="Arial" pitchFamily="34" charset="0"/>
                </a:rPr>
                <a:t>WHY-WHY ANALYSIS :-</a:t>
              </a:r>
            </a:p>
            <a:p>
              <a:pPr>
                <a:spcBef>
                  <a:spcPct val="0"/>
                </a:spcBef>
                <a:spcAft>
                  <a:spcPct val="0"/>
                </a:spcAft>
              </a:pPr>
              <a:r>
                <a:rPr lang="en-US" altLang="en-US" sz="1000" dirty="0">
                  <a:latin typeface="Arial" panose="020B0604020202020204" pitchFamily="34" charset="0"/>
                  <a:cs typeface="Arial" panose="020B0604020202020204" pitchFamily="34" charset="0"/>
                </a:rPr>
                <a:t>Why 1  – </a:t>
              </a:r>
              <a:r>
                <a:rPr lang="pt-BR" altLang="en-US" sz="1143" dirty="0">
                  <a:solidFill>
                    <a:prstClr val="black"/>
                  </a:solidFill>
                  <a:latin typeface="Arial" pitchFamily="34" charset="0"/>
                  <a:cs typeface="Arial" pitchFamily="34" charset="0"/>
                </a:rPr>
                <a:t>Groove OD 12.0 +0.04 / -0.06 Found </a:t>
              </a:r>
            </a:p>
            <a:p>
              <a:pPr>
                <a:spcBef>
                  <a:spcPct val="0"/>
                </a:spcBef>
                <a:spcAft>
                  <a:spcPct val="0"/>
                </a:spcAft>
              </a:pPr>
              <a:r>
                <a:rPr lang="pt-BR" altLang="en-US" sz="1143" dirty="0">
                  <a:solidFill>
                    <a:prstClr val="black"/>
                  </a:solidFill>
                  <a:latin typeface="Arial" pitchFamily="34" charset="0"/>
                  <a:cs typeface="Arial" pitchFamily="34" charset="0"/>
                </a:rPr>
                <a:t>Oversize</a:t>
              </a:r>
              <a:r>
                <a:rPr lang="en-US" altLang="en-US" sz="1143" dirty="0">
                  <a:solidFill>
                    <a:prstClr val="black"/>
                  </a:solidFill>
                  <a:latin typeface="Arial" pitchFamily="34" charset="0"/>
                  <a:cs typeface="Arial" pitchFamily="34" charset="0"/>
                </a:rPr>
                <a:t>.</a:t>
              </a:r>
            </a:p>
            <a:p>
              <a:pPr>
                <a:spcBef>
                  <a:spcPct val="0"/>
                </a:spcBef>
                <a:spcAft>
                  <a:spcPct val="0"/>
                </a:spcAft>
              </a:pPr>
              <a:r>
                <a:rPr lang="en-US" altLang="en-US" sz="1000" dirty="0">
                  <a:latin typeface="Arial" panose="020B0604020202020204" pitchFamily="34" charset="0"/>
                  <a:cs typeface="Arial" panose="020B0604020202020204" pitchFamily="34" charset="0"/>
                </a:rPr>
                <a:t>Why 2  – </a:t>
              </a:r>
              <a:r>
                <a:rPr lang="en-US" altLang="en-US" sz="1143" dirty="0">
                  <a:latin typeface="Arial" panose="020B0604020202020204" pitchFamily="34" charset="0"/>
                  <a:cs typeface="Arial" panose="020B0604020202020204" pitchFamily="34" charset="0"/>
                </a:rPr>
                <a:t>Insert wear out.</a:t>
              </a:r>
            </a:p>
            <a:p>
              <a:pPr>
                <a:spcBef>
                  <a:spcPct val="0"/>
                </a:spcBef>
                <a:spcAft>
                  <a:spcPct val="0"/>
                </a:spcAft>
              </a:pPr>
              <a:r>
                <a:rPr lang="en-US" altLang="en-US" sz="1000" dirty="0">
                  <a:latin typeface="Arial" panose="020B0604020202020204" pitchFamily="34" charset="0"/>
                  <a:cs typeface="Arial" panose="020B0604020202020204" pitchFamily="34" charset="0"/>
                </a:rPr>
                <a:t>Why 3  – </a:t>
              </a:r>
              <a:r>
                <a:rPr lang="en-US" altLang="en-US" sz="1143" dirty="0">
                  <a:latin typeface="Arial" panose="020B0604020202020204" pitchFamily="34" charset="0"/>
                  <a:cs typeface="Arial" panose="020B0604020202020204" pitchFamily="34" charset="0"/>
                </a:rPr>
                <a:t>Inset Changing  Frequency is 400 Pieces. </a:t>
              </a:r>
              <a:r>
                <a:rPr lang="en-US" altLang="en-US" sz="1000" dirty="0">
                  <a:latin typeface="Arial" panose="020B0604020202020204" pitchFamily="34" charset="0"/>
                  <a:cs typeface="Arial" panose="020B0604020202020204" pitchFamily="34" charset="0"/>
                </a:rPr>
                <a:t>.</a:t>
              </a:r>
            </a:p>
            <a:p>
              <a:pPr>
                <a:spcBef>
                  <a:spcPct val="0"/>
                </a:spcBef>
                <a:spcAft>
                  <a:spcPct val="0"/>
                </a:spcAft>
              </a:pPr>
              <a:r>
                <a:rPr lang="en-US" altLang="en-US" sz="1143" dirty="0">
                  <a:latin typeface="Arial" pitchFamily="34" charset="0"/>
                  <a:cs typeface="Arial" pitchFamily="34" charset="0"/>
                </a:rPr>
                <a:t>.</a:t>
              </a:r>
            </a:p>
            <a:p>
              <a:pPr marL="341633" indent="-341633" defTabSz="911766" eaLnBrk="0" hangingPunct="0">
                <a:spcBef>
                  <a:spcPct val="20000"/>
                </a:spcBef>
                <a:defRPr/>
              </a:pPr>
              <a:endParaRPr lang="en-US" altLang="en-US" sz="1071" dirty="0">
                <a:solidFill>
                  <a:srgbClr val="0000FF"/>
                </a:solidFill>
                <a:latin typeface="Arial" pitchFamily="34" charset="0"/>
                <a:cs typeface="Arial" pitchFamily="34" charset="0"/>
              </a:endParaRPr>
            </a:p>
            <a:p>
              <a:endParaRPr lang="en-US" altLang="en-US" sz="1071" dirty="0">
                <a:solidFill>
                  <a:srgbClr val="0000FF"/>
                </a:solidFill>
                <a:latin typeface="Arial" pitchFamily="34" charset="0"/>
                <a:cs typeface="Arial" pitchFamily="34" charset="0"/>
              </a:endParaRPr>
            </a:p>
            <a:p>
              <a:endParaRPr lang="en-US" altLang="en-US" sz="1071" dirty="0">
                <a:solidFill>
                  <a:prstClr val="black"/>
                </a:solidFill>
                <a:latin typeface="Arial" pitchFamily="34" charset="0"/>
                <a:ea typeface="Arial Unicode MS" pitchFamily="34" charset="-128"/>
                <a:cs typeface="Arial" pitchFamily="34" charset="0"/>
              </a:endParaRPr>
            </a:p>
          </p:txBody>
        </p:sp>
        <p:sp>
          <p:nvSpPr>
            <p:cNvPr id="58" name="Rectangle 63"/>
            <p:cNvSpPr>
              <a:spLocks noChangeArrowheads="1"/>
            </p:cNvSpPr>
            <p:nvPr/>
          </p:nvSpPr>
          <p:spPr bwMode="auto">
            <a:xfrm>
              <a:off x="3505200" y="3816576"/>
              <a:ext cx="2910226" cy="2421594"/>
            </a:xfrm>
            <a:prstGeom prst="rect">
              <a:avLst/>
            </a:prstGeom>
            <a:noFill/>
            <a:ln w="9525">
              <a:solidFill>
                <a:schemeClr val="tx1"/>
              </a:solidFill>
              <a:miter lim="800000"/>
              <a:headEnd/>
              <a:tailEnd/>
            </a:ln>
          </p:spPr>
          <p:txBody>
            <a:bodyPr wrap="none"/>
            <a:lstStyle/>
            <a:p>
              <a:r>
                <a:rPr lang="en-US" altLang="en-US" sz="1071" dirty="0">
                  <a:solidFill>
                    <a:srgbClr val="0000FF"/>
                  </a:solidFill>
                  <a:latin typeface="Arial" pitchFamily="34" charset="0"/>
                  <a:cs typeface="Arial" pitchFamily="34" charset="0"/>
                </a:rPr>
                <a:t>RESULT :-     </a:t>
              </a:r>
            </a:p>
            <a:p>
              <a:r>
                <a:rPr lang="en-US" altLang="en-US" sz="1071" dirty="0">
                  <a:solidFill>
                    <a:srgbClr val="0000FF"/>
                  </a:solidFill>
                  <a:latin typeface="Arial" pitchFamily="34" charset="0"/>
                  <a:cs typeface="Arial" pitchFamily="34" charset="0"/>
                </a:rPr>
                <a:t>                          </a:t>
              </a:r>
            </a:p>
            <a:p>
              <a:endParaRPr lang="en-US" altLang="en-US" sz="1071" dirty="0">
                <a:solidFill>
                  <a:srgbClr val="0000FF"/>
                </a:solidFill>
                <a:latin typeface="Arial" pitchFamily="34" charset="0"/>
                <a:cs typeface="Arial" pitchFamily="34" charset="0"/>
              </a:endParaRPr>
            </a:p>
            <a:p>
              <a:endParaRPr lang="en-US" altLang="en-US" sz="1071" dirty="0">
                <a:solidFill>
                  <a:srgbClr val="0000FF"/>
                </a:solidFill>
                <a:latin typeface="Arial" pitchFamily="34" charset="0"/>
                <a:cs typeface="Arial" pitchFamily="34" charset="0"/>
              </a:endParaRPr>
            </a:p>
            <a:p>
              <a:endParaRPr lang="en-US" altLang="en-US" sz="1071" dirty="0">
                <a:solidFill>
                  <a:srgbClr val="0000FF"/>
                </a:solidFill>
                <a:latin typeface="Arial" pitchFamily="34" charset="0"/>
                <a:cs typeface="Arial" pitchFamily="34" charset="0"/>
              </a:endParaRPr>
            </a:p>
            <a:p>
              <a:endParaRPr lang="en-US" altLang="en-US" sz="1071" dirty="0">
                <a:solidFill>
                  <a:srgbClr val="0000FF"/>
                </a:solidFill>
                <a:latin typeface="Arial" pitchFamily="34" charset="0"/>
                <a:cs typeface="Arial" pitchFamily="34" charset="0"/>
              </a:endParaRPr>
            </a:p>
            <a:p>
              <a:pPr eaLnBrk="0" hangingPunct="0"/>
              <a:endParaRPr lang="en-US" altLang="en-US" sz="1000" dirty="0">
                <a:latin typeface="Arial" pitchFamily="34" charset="0"/>
                <a:cs typeface="Arial" pitchFamily="34" charset="0"/>
              </a:endParaRPr>
            </a:p>
          </p:txBody>
        </p:sp>
        <p:sp>
          <p:nvSpPr>
            <p:cNvPr id="59" name="Rectangle 64"/>
            <p:cNvSpPr>
              <a:spLocks noChangeArrowheads="1"/>
            </p:cNvSpPr>
            <p:nvPr/>
          </p:nvSpPr>
          <p:spPr bwMode="auto">
            <a:xfrm>
              <a:off x="6415427" y="4863752"/>
              <a:ext cx="2429526" cy="196345"/>
            </a:xfrm>
            <a:prstGeom prst="rect">
              <a:avLst/>
            </a:prstGeom>
            <a:noFill/>
            <a:ln w="9525">
              <a:solidFill>
                <a:schemeClr val="tx1"/>
              </a:solidFill>
              <a:miter lim="800000"/>
              <a:headEnd/>
              <a:tailEnd/>
            </a:ln>
          </p:spPr>
          <p:txBody>
            <a:bodyPr wrap="none" anchor="ctr"/>
            <a:lstStyle/>
            <a:p>
              <a:pPr algn="ctr"/>
              <a:r>
                <a:rPr lang="en-US" altLang="en-US" sz="1000">
                  <a:solidFill>
                    <a:srgbClr val="0000FF"/>
                  </a:solidFill>
                  <a:latin typeface="Arial" pitchFamily="34" charset="0"/>
                  <a:cs typeface="Arial" pitchFamily="34" charset="0"/>
                </a:rPr>
                <a:t>COST INCURRED FOR MAKING KAIZEN</a:t>
              </a:r>
            </a:p>
          </p:txBody>
        </p:sp>
        <p:sp>
          <p:nvSpPr>
            <p:cNvPr id="60" name="Rectangle 65"/>
            <p:cNvSpPr>
              <a:spLocks noChangeArrowheads="1"/>
            </p:cNvSpPr>
            <p:nvPr/>
          </p:nvSpPr>
          <p:spPr bwMode="auto">
            <a:xfrm>
              <a:off x="6415427" y="5060098"/>
              <a:ext cx="809842" cy="261794"/>
            </a:xfrm>
            <a:prstGeom prst="rect">
              <a:avLst/>
            </a:prstGeom>
            <a:noFill/>
            <a:ln w="9525">
              <a:solidFill>
                <a:schemeClr val="tx1"/>
              </a:solidFill>
              <a:miter lim="800000"/>
              <a:headEnd/>
              <a:tailEnd/>
            </a:ln>
          </p:spPr>
          <p:txBody>
            <a:bodyPr wrap="none" anchor="ctr"/>
            <a:lstStyle/>
            <a:p>
              <a:pPr algn="ctr"/>
              <a:r>
                <a:rPr lang="en-US" altLang="en-US" sz="714" dirty="0">
                  <a:latin typeface="Arial" pitchFamily="34" charset="0"/>
                  <a:cs typeface="Arial" pitchFamily="34" charset="0"/>
                </a:rPr>
                <a:t>MATERIAL COST</a:t>
              </a:r>
            </a:p>
            <a:p>
              <a:pPr algn="ctr"/>
              <a:r>
                <a:rPr lang="en-US" altLang="en-US" sz="714" dirty="0">
                  <a:latin typeface="Arial" pitchFamily="34" charset="0"/>
                  <a:cs typeface="Arial" pitchFamily="34" charset="0"/>
                </a:rPr>
                <a:t>RS.</a:t>
              </a:r>
            </a:p>
          </p:txBody>
        </p:sp>
        <p:sp>
          <p:nvSpPr>
            <p:cNvPr id="61" name="Rectangle 66"/>
            <p:cNvSpPr>
              <a:spLocks noChangeArrowheads="1"/>
            </p:cNvSpPr>
            <p:nvPr/>
          </p:nvSpPr>
          <p:spPr bwMode="auto">
            <a:xfrm>
              <a:off x="6415427" y="5518237"/>
              <a:ext cx="2429526" cy="196345"/>
            </a:xfrm>
            <a:prstGeom prst="rect">
              <a:avLst/>
            </a:prstGeom>
            <a:noFill/>
            <a:ln w="9525">
              <a:solidFill>
                <a:schemeClr val="tx1"/>
              </a:solidFill>
              <a:miter lim="800000"/>
              <a:headEnd/>
              <a:tailEnd/>
            </a:ln>
          </p:spPr>
          <p:txBody>
            <a:bodyPr wrap="none" anchor="ctr"/>
            <a:lstStyle/>
            <a:p>
              <a:pPr algn="ctr"/>
              <a:r>
                <a:rPr lang="en-US" altLang="en-US" sz="786">
                  <a:solidFill>
                    <a:srgbClr val="0000FF"/>
                  </a:solidFill>
                  <a:latin typeface="Arial" pitchFamily="34" charset="0"/>
                  <a:cs typeface="Arial" pitchFamily="34" charset="0"/>
                </a:rPr>
                <a:t>SCOPE &amp; PLAN FOR HORIZONTAL DEPLOYMENT</a:t>
              </a:r>
            </a:p>
          </p:txBody>
        </p:sp>
        <p:sp>
          <p:nvSpPr>
            <p:cNvPr id="62" name="Rectangle 67"/>
            <p:cNvSpPr>
              <a:spLocks noChangeArrowheads="1"/>
            </p:cNvSpPr>
            <p:nvPr/>
          </p:nvSpPr>
          <p:spPr bwMode="auto">
            <a:xfrm>
              <a:off x="7225269" y="5060098"/>
              <a:ext cx="809842" cy="261794"/>
            </a:xfrm>
            <a:prstGeom prst="rect">
              <a:avLst/>
            </a:prstGeom>
            <a:noFill/>
            <a:ln w="9525">
              <a:solidFill>
                <a:schemeClr val="tx1"/>
              </a:solidFill>
              <a:miter lim="800000"/>
              <a:headEnd/>
              <a:tailEnd/>
            </a:ln>
          </p:spPr>
          <p:txBody>
            <a:bodyPr wrap="none" anchor="ctr"/>
            <a:lstStyle/>
            <a:p>
              <a:pPr algn="ctr"/>
              <a:r>
                <a:rPr lang="en-US" altLang="en-US" sz="714">
                  <a:latin typeface="Arial" pitchFamily="34" charset="0"/>
                  <a:cs typeface="Arial" pitchFamily="34" charset="0"/>
                </a:rPr>
                <a:t>LABOUR COST</a:t>
              </a:r>
            </a:p>
            <a:p>
              <a:pPr algn="ctr"/>
              <a:r>
                <a:rPr lang="en-US" altLang="en-US" sz="714">
                  <a:latin typeface="Arial" pitchFamily="34" charset="0"/>
                  <a:cs typeface="Arial" pitchFamily="34" charset="0"/>
                </a:rPr>
                <a:t>RS.</a:t>
              </a:r>
            </a:p>
          </p:txBody>
        </p:sp>
        <p:sp>
          <p:nvSpPr>
            <p:cNvPr id="63" name="Rectangle 68"/>
            <p:cNvSpPr>
              <a:spLocks noChangeArrowheads="1"/>
            </p:cNvSpPr>
            <p:nvPr/>
          </p:nvSpPr>
          <p:spPr bwMode="auto">
            <a:xfrm>
              <a:off x="8035111" y="5060098"/>
              <a:ext cx="809842" cy="261794"/>
            </a:xfrm>
            <a:prstGeom prst="rect">
              <a:avLst/>
            </a:prstGeom>
            <a:noFill/>
            <a:ln w="9525">
              <a:solidFill>
                <a:schemeClr val="tx1"/>
              </a:solidFill>
              <a:miter lim="800000"/>
              <a:headEnd/>
              <a:tailEnd/>
            </a:ln>
          </p:spPr>
          <p:txBody>
            <a:bodyPr wrap="none" anchor="ctr"/>
            <a:lstStyle/>
            <a:p>
              <a:pPr algn="ctr"/>
              <a:r>
                <a:rPr lang="en-US" altLang="en-US" sz="714">
                  <a:latin typeface="Arial" pitchFamily="34" charset="0"/>
                  <a:cs typeface="Arial" pitchFamily="34" charset="0"/>
                </a:rPr>
                <a:t>TOTAL COST</a:t>
              </a:r>
            </a:p>
            <a:p>
              <a:pPr algn="ctr"/>
              <a:r>
                <a:rPr lang="en-US" altLang="en-US" sz="714">
                  <a:latin typeface="Arial" pitchFamily="34" charset="0"/>
                  <a:cs typeface="Arial" pitchFamily="34" charset="0"/>
                </a:rPr>
                <a:t>RS.</a:t>
              </a:r>
            </a:p>
          </p:txBody>
        </p:sp>
        <p:sp>
          <p:nvSpPr>
            <p:cNvPr id="64" name="Rectangle 69"/>
            <p:cNvSpPr>
              <a:spLocks noChangeArrowheads="1"/>
            </p:cNvSpPr>
            <p:nvPr/>
          </p:nvSpPr>
          <p:spPr bwMode="auto">
            <a:xfrm>
              <a:off x="6415427" y="5321892"/>
              <a:ext cx="809842" cy="196345"/>
            </a:xfrm>
            <a:prstGeom prst="rect">
              <a:avLst/>
            </a:prstGeom>
            <a:noFill/>
            <a:ln w="9525">
              <a:solidFill>
                <a:schemeClr val="tx1"/>
              </a:solidFill>
              <a:miter lim="800000"/>
              <a:headEnd/>
              <a:tailEnd/>
            </a:ln>
          </p:spPr>
          <p:txBody>
            <a:bodyPr wrap="none" anchor="ctr"/>
            <a:lstStyle/>
            <a:p>
              <a:pPr algn="ctr">
                <a:lnSpc>
                  <a:spcPct val="80000"/>
                </a:lnSpc>
              </a:pPr>
              <a:endParaRPr lang="en-US" altLang="en-US" sz="714">
                <a:latin typeface="Arial" pitchFamily="34" charset="0"/>
                <a:cs typeface="Arial" pitchFamily="34" charset="0"/>
              </a:endParaRPr>
            </a:p>
          </p:txBody>
        </p:sp>
        <p:sp>
          <p:nvSpPr>
            <p:cNvPr id="65" name="Rectangle 70"/>
            <p:cNvSpPr>
              <a:spLocks noChangeArrowheads="1"/>
            </p:cNvSpPr>
            <p:nvPr/>
          </p:nvSpPr>
          <p:spPr bwMode="auto">
            <a:xfrm>
              <a:off x="7225269" y="5321892"/>
              <a:ext cx="809842" cy="196345"/>
            </a:xfrm>
            <a:prstGeom prst="rect">
              <a:avLst/>
            </a:prstGeom>
            <a:noFill/>
            <a:ln w="9525">
              <a:solidFill>
                <a:schemeClr val="tx1"/>
              </a:solidFill>
              <a:miter lim="800000"/>
              <a:headEnd/>
              <a:tailEnd/>
            </a:ln>
          </p:spPr>
          <p:txBody>
            <a:bodyPr wrap="none" anchor="ctr"/>
            <a:lstStyle/>
            <a:p>
              <a:pPr algn="ctr">
                <a:lnSpc>
                  <a:spcPct val="80000"/>
                </a:lnSpc>
              </a:pPr>
              <a:endParaRPr lang="en-US" altLang="en-US" sz="714">
                <a:latin typeface="Arial" pitchFamily="34" charset="0"/>
                <a:cs typeface="Arial" pitchFamily="34" charset="0"/>
              </a:endParaRPr>
            </a:p>
          </p:txBody>
        </p:sp>
        <p:sp>
          <p:nvSpPr>
            <p:cNvPr id="66" name="Rectangle 71"/>
            <p:cNvSpPr>
              <a:spLocks noChangeArrowheads="1"/>
            </p:cNvSpPr>
            <p:nvPr/>
          </p:nvSpPr>
          <p:spPr bwMode="auto">
            <a:xfrm>
              <a:off x="8035111" y="5321892"/>
              <a:ext cx="809842" cy="196345"/>
            </a:xfrm>
            <a:prstGeom prst="rect">
              <a:avLst/>
            </a:prstGeom>
            <a:noFill/>
            <a:ln w="9525">
              <a:solidFill>
                <a:schemeClr val="tx1"/>
              </a:solidFill>
              <a:miter lim="800000"/>
              <a:headEnd/>
              <a:tailEnd/>
            </a:ln>
          </p:spPr>
          <p:txBody>
            <a:bodyPr wrap="none" anchor="ctr"/>
            <a:lstStyle/>
            <a:p>
              <a:pPr algn="ctr">
                <a:lnSpc>
                  <a:spcPct val="80000"/>
                </a:lnSpc>
              </a:pPr>
              <a:endParaRPr lang="en-US" altLang="en-US" sz="714">
                <a:latin typeface="Arial" pitchFamily="34" charset="0"/>
                <a:cs typeface="Arial" pitchFamily="34" charset="0"/>
              </a:endParaRPr>
            </a:p>
          </p:txBody>
        </p:sp>
        <p:sp>
          <p:nvSpPr>
            <p:cNvPr id="67" name="Rectangle 72"/>
            <p:cNvSpPr>
              <a:spLocks noChangeArrowheads="1"/>
            </p:cNvSpPr>
            <p:nvPr/>
          </p:nvSpPr>
          <p:spPr bwMode="auto">
            <a:xfrm>
              <a:off x="6415427" y="5714583"/>
              <a:ext cx="220866" cy="196345"/>
            </a:xfrm>
            <a:prstGeom prst="rect">
              <a:avLst/>
            </a:prstGeom>
            <a:noFill/>
            <a:ln w="9525">
              <a:solidFill>
                <a:schemeClr val="tx1"/>
              </a:solidFill>
              <a:miter lim="800000"/>
              <a:headEnd/>
              <a:tailEnd/>
            </a:ln>
          </p:spPr>
          <p:txBody>
            <a:bodyPr wrap="none" anchor="ctr"/>
            <a:lstStyle/>
            <a:p>
              <a:pPr algn="ctr"/>
              <a:r>
                <a:rPr lang="en-US" altLang="en-US" sz="714" dirty="0">
                  <a:latin typeface="Arial" pitchFamily="34" charset="0"/>
                  <a:cs typeface="Arial" pitchFamily="34" charset="0"/>
                </a:rPr>
                <a:t>SR.</a:t>
              </a:r>
            </a:p>
            <a:p>
              <a:pPr algn="ctr"/>
              <a:r>
                <a:rPr lang="en-US" altLang="en-US" sz="714" dirty="0">
                  <a:latin typeface="Arial" pitchFamily="34" charset="0"/>
                  <a:cs typeface="Arial" pitchFamily="34" charset="0"/>
                </a:rPr>
                <a:t>NO.</a:t>
              </a:r>
            </a:p>
          </p:txBody>
        </p:sp>
        <p:sp>
          <p:nvSpPr>
            <p:cNvPr id="68" name="Rectangle 73"/>
            <p:cNvSpPr>
              <a:spLocks noChangeArrowheads="1"/>
            </p:cNvSpPr>
            <p:nvPr/>
          </p:nvSpPr>
          <p:spPr bwMode="auto">
            <a:xfrm>
              <a:off x="6636293" y="5714583"/>
              <a:ext cx="441732" cy="196345"/>
            </a:xfrm>
            <a:prstGeom prst="rect">
              <a:avLst/>
            </a:prstGeom>
            <a:noFill/>
            <a:ln w="9525">
              <a:solidFill>
                <a:schemeClr val="tx1"/>
              </a:solidFill>
              <a:miter lim="800000"/>
              <a:headEnd/>
              <a:tailEnd/>
            </a:ln>
          </p:spPr>
          <p:txBody>
            <a:bodyPr wrap="none" anchor="ctr"/>
            <a:lstStyle/>
            <a:p>
              <a:pPr algn="ctr"/>
              <a:r>
                <a:rPr lang="en-US" altLang="en-US" sz="714">
                  <a:latin typeface="Arial" pitchFamily="34" charset="0"/>
                  <a:cs typeface="Arial" pitchFamily="34" charset="0"/>
                </a:rPr>
                <a:t>CELL</a:t>
              </a:r>
            </a:p>
          </p:txBody>
        </p:sp>
        <p:sp>
          <p:nvSpPr>
            <p:cNvPr id="69" name="Rectangle 74"/>
            <p:cNvSpPr>
              <a:spLocks noChangeArrowheads="1"/>
            </p:cNvSpPr>
            <p:nvPr/>
          </p:nvSpPr>
          <p:spPr bwMode="auto">
            <a:xfrm>
              <a:off x="7078025" y="5714583"/>
              <a:ext cx="515354" cy="196345"/>
            </a:xfrm>
            <a:prstGeom prst="rect">
              <a:avLst/>
            </a:prstGeom>
            <a:noFill/>
            <a:ln w="9525">
              <a:solidFill>
                <a:schemeClr val="tx1"/>
              </a:solidFill>
              <a:miter lim="800000"/>
              <a:headEnd/>
              <a:tailEnd/>
            </a:ln>
          </p:spPr>
          <p:txBody>
            <a:bodyPr wrap="none" anchor="ctr"/>
            <a:lstStyle/>
            <a:p>
              <a:pPr algn="ctr"/>
              <a:r>
                <a:rPr lang="en-US" altLang="en-US" sz="714">
                  <a:latin typeface="Arial" pitchFamily="34" charset="0"/>
                  <a:cs typeface="Arial" pitchFamily="34" charset="0"/>
                </a:rPr>
                <a:t>TARGET</a:t>
              </a:r>
            </a:p>
          </p:txBody>
        </p:sp>
        <p:sp>
          <p:nvSpPr>
            <p:cNvPr id="70" name="Rectangle 75"/>
            <p:cNvSpPr>
              <a:spLocks noChangeArrowheads="1"/>
            </p:cNvSpPr>
            <p:nvPr/>
          </p:nvSpPr>
          <p:spPr bwMode="auto">
            <a:xfrm>
              <a:off x="7593379" y="5714583"/>
              <a:ext cx="809842" cy="196345"/>
            </a:xfrm>
            <a:prstGeom prst="rect">
              <a:avLst/>
            </a:prstGeom>
            <a:noFill/>
            <a:ln w="9525">
              <a:solidFill>
                <a:schemeClr val="tx1"/>
              </a:solidFill>
              <a:miter lim="800000"/>
              <a:headEnd/>
              <a:tailEnd/>
            </a:ln>
          </p:spPr>
          <p:txBody>
            <a:bodyPr wrap="none" anchor="ctr"/>
            <a:lstStyle/>
            <a:p>
              <a:pPr algn="ctr"/>
              <a:r>
                <a:rPr lang="en-US" altLang="en-US" sz="714" dirty="0">
                  <a:latin typeface="Arial" pitchFamily="34" charset="0"/>
                  <a:cs typeface="Arial" pitchFamily="34" charset="0"/>
                </a:rPr>
                <a:t>RESPONSIBILITY</a:t>
              </a:r>
            </a:p>
          </p:txBody>
        </p:sp>
        <p:sp>
          <p:nvSpPr>
            <p:cNvPr id="71" name="Rectangle 76"/>
            <p:cNvSpPr>
              <a:spLocks noChangeArrowheads="1"/>
            </p:cNvSpPr>
            <p:nvPr/>
          </p:nvSpPr>
          <p:spPr bwMode="auto">
            <a:xfrm>
              <a:off x="8403221" y="5714583"/>
              <a:ext cx="441732" cy="196345"/>
            </a:xfrm>
            <a:prstGeom prst="rect">
              <a:avLst/>
            </a:prstGeom>
            <a:noFill/>
            <a:ln w="9525">
              <a:solidFill>
                <a:schemeClr val="tx1"/>
              </a:solidFill>
              <a:miter lim="800000"/>
              <a:headEnd/>
              <a:tailEnd/>
            </a:ln>
          </p:spPr>
          <p:txBody>
            <a:bodyPr wrap="none" anchor="ctr"/>
            <a:lstStyle/>
            <a:p>
              <a:pPr algn="ctr"/>
              <a:r>
                <a:rPr lang="en-US" altLang="en-US" sz="714">
                  <a:latin typeface="Arial" pitchFamily="34" charset="0"/>
                  <a:cs typeface="Arial" pitchFamily="34" charset="0"/>
                </a:rPr>
                <a:t>STATUS</a:t>
              </a:r>
            </a:p>
          </p:txBody>
        </p:sp>
        <p:sp>
          <p:nvSpPr>
            <p:cNvPr id="72" name="Rectangle 78"/>
            <p:cNvSpPr>
              <a:spLocks noChangeArrowheads="1"/>
            </p:cNvSpPr>
            <p:nvPr/>
          </p:nvSpPr>
          <p:spPr bwMode="auto">
            <a:xfrm>
              <a:off x="6636293" y="5910928"/>
              <a:ext cx="441732" cy="327242"/>
            </a:xfrm>
            <a:prstGeom prst="rect">
              <a:avLst/>
            </a:prstGeom>
            <a:noFill/>
            <a:ln w="9525">
              <a:solidFill>
                <a:schemeClr val="tx1"/>
              </a:solidFill>
              <a:miter lim="800000"/>
              <a:headEnd/>
              <a:tailEnd/>
            </a:ln>
          </p:spPr>
          <p:txBody>
            <a:bodyPr wrap="none" anchor="ctr"/>
            <a:lstStyle/>
            <a:p>
              <a:pPr algn="ctr"/>
              <a:r>
                <a:rPr lang="en-US" altLang="en-US" sz="1000" dirty="0">
                  <a:latin typeface="Arial" pitchFamily="34" charset="0"/>
                  <a:cs typeface="Arial" pitchFamily="34" charset="0"/>
                </a:rPr>
                <a:t>--</a:t>
              </a:r>
              <a:endParaRPr lang="en-US" altLang="en-US" sz="571" dirty="0">
                <a:latin typeface="Arial" pitchFamily="34" charset="0"/>
                <a:cs typeface="Arial" pitchFamily="34" charset="0"/>
              </a:endParaRPr>
            </a:p>
          </p:txBody>
        </p:sp>
        <p:sp>
          <p:nvSpPr>
            <p:cNvPr id="73" name="Rectangle 79"/>
            <p:cNvSpPr>
              <a:spLocks noChangeArrowheads="1"/>
            </p:cNvSpPr>
            <p:nvPr/>
          </p:nvSpPr>
          <p:spPr bwMode="auto">
            <a:xfrm>
              <a:off x="7078025" y="5910928"/>
              <a:ext cx="515354" cy="327242"/>
            </a:xfrm>
            <a:prstGeom prst="rect">
              <a:avLst/>
            </a:prstGeom>
            <a:noFill/>
            <a:ln w="9525">
              <a:solidFill>
                <a:schemeClr val="tx1"/>
              </a:solidFill>
              <a:miter lim="800000"/>
              <a:headEnd/>
              <a:tailEnd/>
            </a:ln>
          </p:spPr>
          <p:txBody>
            <a:bodyPr wrap="none" anchor="ctr"/>
            <a:lstStyle/>
            <a:p>
              <a:pPr algn="ctr"/>
              <a:r>
                <a:rPr lang="en-US" altLang="en-US" sz="786" dirty="0">
                  <a:latin typeface="Arial" pitchFamily="34" charset="0"/>
                  <a:cs typeface="Arial" pitchFamily="34" charset="0"/>
                </a:rPr>
                <a:t>---</a:t>
              </a:r>
            </a:p>
          </p:txBody>
        </p:sp>
        <p:sp>
          <p:nvSpPr>
            <p:cNvPr id="74" name="Rectangle 80"/>
            <p:cNvSpPr>
              <a:spLocks noChangeArrowheads="1"/>
            </p:cNvSpPr>
            <p:nvPr/>
          </p:nvSpPr>
          <p:spPr bwMode="auto">
            <a:xfrm>
              <a:off x="7593379" y="5910928"/>
              <a:ext cx="662598" cy="327242"/>
            </a:xfrm>
            <a:prstGeom prst="rect">
              <a:avLst/>
            </a:prstGeom>
            <a:noFill/>
            <a:ln w="9525">
              <a:solidFill>
                <a:schemeClr val="tx1"/>
              </a:solidFill>
              <a:miter lim="800000"/>
              <a:headEnd/>
              <a:tailEnd/>
            </a:ln>
          </p:spPr>
          <p:txBody>
            <a:bodyPr wrap="none" lIns="0" rIns="0" anchor="ctr"/>
            <a:lstStyle/>
            <a:p>
              <a:pPr algn="ctr"/>
              <a:r>
                <a:rPr lang="en-US" altLang="en-US" sz="786" dirty="0">
                  <a:latin typeface="Arial" pitchFamily="34" charset="0"/>
                  <a:cs typeface="Arial" pitchFamily="34" charset="0"/>
                </a:rPr>
                <a:t>--</a:t>
              </a:r>
              <a:endParaRPr lang="en-US" altLang="en-US" sz="571" dirty="0">
                <a:latin typeface="Arial" pitchFamily="34" charset="0"/>
                <a:cs typeface="Arial" pitchFamily="34" charset="0"/>
              </a:endParaRPr>
            </a:p>
          </p:txBody>
        </p:sp>
        <p:sp>
          <p:nvSpPr>
            <p:cNvPr id="75" name="Rectangle 81"/>
            <p:cNvSpPr>
              <a:spLocks noChangeArrowheads="1"/>
            </p:cNvSpPr>
            <p:nvPr/>
          </p:nvSpPr>
          <p:spPr bwMode="auto">
            <a:xfrm>
              <a:off x="8255977" y="5910928"/>
              <a:ext cx="588976" cy="327242"/>
            </a:xfrm>
            <a:prstGeom prst="rect">
              <a:avLst/>
            </a:prstGeom>
            <a:noFill/>
            <a:ln w="9525">
              <a:solidFill>
                <a:schemeClr val="tx1"/>
              </a:solidFill>
              <a:miter lim="800000"/>
              <a:headEnd/>
              <a:tailEnd/>
            </a:ln>
          </p:spPr>
          <p:txBody>
            <a:bodyPr wrap="none" anchor="ctr"/>
            <a:lstStyle/>
            <a:p>
              <a:pPr algn="ctr"/>
              <a:r>
                <a:rPr lang="en-US" altLang="en-US" sz="786" dirty="0">
                  <a:latin typeface="Arial" pitchFamily="34" charset="0"/>
                  <a:cs typeface="Arial" pitchFamily="34" charset="0"/>
                </a:rPr>
                <a:t>--- </a:t>
              </a:r>
            </a:p>
          </p:txBody>
        </p:sp>
        <p:sp>
          <p:nvSpPr>
            <p:cNvPr id="76" name="Rectangle 82"/>
            <p:cNvSpPr>
              <a:spLocks noChangeArrowheads="1"/>
            </p:cNvSpPr>
            <p:nvPr/>
          </p:nvSpPr>
          <p:spPr bwMode="auto">
            <a:xfrm>
              <a:off x="326571" y="5023026"/>
              <a:ext cx="3124200" cy="599260"/>
            </a:xfrm>
            <a:prstGeom prst="rect">
              <a:avLst/>
            </a:prstGeom>
            <a:noFill/>
            <a:ln w="9525">
              <a:noFill/>
              <a:miter lim="800000"/>
              <a:headEnd/>
              <a:tailEnd/>
            </a:ln>
          </p:spPr>
          <p:txBody>
            <a:bodyPr wrap="none" anchor="ctr"/>
            <a:lstStyle/>
            <a:p>
              <a:endParaRPr lang="en-US" altLang="en-US" sz="1214" dirty="0">
                <a:solidFill>
                  <a:srgbClr val="FF0000"/>
                </a:solidFill>
                <a:latin typeface="Arial" pitchFamily="34" charset="0"/>
                <a:cs typeface="Arial" pitchFamily="34" charset="0"/>
              </a:endParaRPr>
            </a:p>
            <a:p>
              <a:pPr>
                <a:spcBef>
                  <a:spcPct val="0"/>
                </a:spcBef>
                <a:spcAft>
                  <a:spcPct val="0"/>
                </a:spcAft>
              </a:pPr>
              <a:r>
                <a:rPr lang="en-US" altLang="en-US" sz="1214" dirty="0">
                  <a:solidFill>
                    <a:srgbClr val="FF0000"/>
                  </a:solidFill>
                  <a:latin typeface="Arial" pitchFamily="34" charset="0"/>
                  <a:cs typeface="Arial" pitchFamily="34" charset="0"/>
                </a:rPr>
                <a:t>ROOT CAUSE :-</a:t>
              </a:r>
              <a:r>
                <a:rPr lang="en-US" altLang="en-US" sz="1143" dirty="0">
                  <a:latin typeface="Arial" pitchFamily="34" charset="0"/>
                  <a:cs typeface="Arial" pitchFamily="34" charset="0"/>
                </a:rPr>
                <a:t> Inset Changing  Frequency</a:t>
              </a:r>
            </a:p>
            <a:p>
              <a:pPr>
                <a:spcBef>
                  <a:spcPct val="0"/>
                </a:spcBef>
                <a:spcAft>
                  <a:spcPct val="0"/>
                </a:spcAft>
              </a:pPr>
              <a:r>
                <a:rPr lang="en-US" altLang="en-US" sz="1143" dirty="0">
                  <a:latin typeface="Arial" pitchFamily="34" charset="0"/>
                  <a:cs typeface="Arial" pitchFamily="34" charset="0"/>
                </a:rPr>
                <a:t> is 400 Pieces. </a:t>
              </a:r>
            </a:p>
          </p:txBody>
        </p:sp>
        <p:sp>
          <p:nvSpPr>
            <p:cNvPr id="77" name="Rectangle 83"/>
            <p:cNvSpPr>
              <a:spLocks noChangeArrowheads="1"/>
            </p:cNvSpPr>
            <p:nvPr/>
          </p:nvSpPr>
          <p:spPr bwMode="auto">
            <a:xfrm>
              <a:off x="2667000" y="3620231"/>
              <a:ext cx="809842" cy="196345"/>
            </a:xfrm>
            <a:prstGeom prst="rect">
              <a:avLst/>
            </a:prstGeom>
            <a:solidFill>
              <a:srgbClr val="0000FF"/>
            </a:solidFill>
            <a:ln w="9525">
              <a:solidFill>
                <a:schemeClr val="tx1"/>
              </a:solidFill>
              <a:miter lim="800000"/>
              <a:headEnd/>
              <a:tailEnd/>
            </a:ln>
          </p:spPr>
          <p:txBody>
            <a:bodyPr wrap="none" anchor="ctr"/>
            <a:lstStyle/>
            <a:p>
              <a:pPr algn="ctr"/>
              <a:r>
                <a:rPr lang="en-US" altLang="en-US" sz="1214" dirty="0">
                  <a:solidFill>
                    <a:schemeClr val="bg1"/>
                  </a:solidFill>
                  <a:latin typeface="Arial" pitchFamily="34" charset="0"/>
                  <a:cs typeface="Arial" pitchFamily="34" charset="0"/>
                </a:rPr>
                <a:t>BEFORE</a:t>
              </a:r>
              <a:endParaRPr lang="en-US" altLang="en-US" sz="1286" dirty="0">
                <a:solidFill>
                  <a:schemeClr val="bg1"/>
                </a:solidFill>
                <a:latin typeface="Arial" pitchFamily="34" charset="0"/>
                <a:cs typeface="Arial" pitchFamily="34" charset="0"/>
              </a:endParaRPr>
            </a:p>
          </p:txBody>
        </p:sp>
        <p:sp>
          <p:nvSpPr>
            <p:cNvPr id="79" name="Rectangle 85"/>
            <p:cNvSpPr>
              <a:spLocks noChangeArrowheads="1"/>
            </p:cNvSpPr>
            <p:nvPr/>
          </p:nvSpPr>
          <p:spPr bwMode="auto">
            <a:xfrm>
              <a:off x="6415427" y="3292988"/>
              <a:ext cx="2429526" cy="261794"/>
            </a:xfrm>
            <a:prstGeom prst="rect">
              <a:avLst/>
            </a:prstGeom>
            <a:noFill/>
            <a:ln w="9525">
              <a:solidFill>
                <a:schemeClr val="tx1"/>
              </a:solidFill>
              <a:miter lim="800000"/>
              <a:headEnd/>
              <a:tailEnd/>
            </a:ln>
          </p:spPr>
          <p:txBody>
            <a:bodyPr wrap="none" anchor="ctr"/>
            <a:lstStyle/>
            <a:p>
              <a:pPr algn="ctr"/>
              <a:r>
                <a:rPr lang="en-US" altLang="en-US" sz="1071" dirty="0">
                  <a:solidFill>
                    <a:srgbClr val="0000FF"/>
                  </a:solidFill>
                  <a:latin typeface="Arial" pitchFamily="34" charset="0"/>
                  <a:cs typeface="Arial" pitchFamily="34" charset="0"/>
                </a:rPr>
                <a:t>KAIZEN SUSTENANCE</a:t>
              </a:r>
            </a:p>
          </p:txBody>
        </p:sp>
        <p:sp>
          <p:nvSpPr>
            <p:cNvPr id="80" name="Rectangle 86"/>
            <p:cNvSpPr>
              <a:spLocks noChangeArrowheads="1"/>
            </p:cNvSpPr>
            <p:nvPr/>
          </p:nvSpPr>
          <p:spPr bwMode="auto">
            <a:xfrm>
              <a:off x="6422571" y="4140341"/>
              <a:ext cx="2429526" cy="489849"/>
            </a:xfrm>
            <a:prstGeom prst="rect">
              <a:avLst/>
            </a:prstGeom>
            <a:noFill/>
            <a:ln w="9525">
              <a:noFill/>
              <a:miter lim="800000"/>
              <a:headEnd/>
              <a:tailEnd/>
            </a:ln>
          </p:spPr>
          <p:txBody>
            <a:bodyPr wrap="none" anchor="ctr"/>
            <a:lstStyle/>
            <a:p>
              <a:r>
                <a:rPr lang="en-US" altLang="en-US" sz="1071" dirty="0">
                  <a:solidFill>
                    <a:srgbClr val="0000FF"/>
                  </a:solidFill>
                  <a:latin typeface="Arial" pitchFamily="34" charset="0"/>
                  <a:cs typeface="Arial" pitchFamily="34" charset="0"/>
                </a:rPr>
                <a:t>HOW TO DO  :-  ----</a:t>
              </a:r>
              <a:endParaRPr lang="en-US" altLang="en-US" sz="1286" dirty="0">
                <a:latin typeface="Arial" pitchFamily="34" charset="0"/>
                <a:cs typeface="Arial" pitchFamily="34" charset="0"/>
              </a:endParaRPr>
            </a:p>
            <a:p>
              <a:r>
                <a:rPr lang="en-US" altLang="en-US" sz="1143" dirty="0">
                  <a:latin typeface="Arial" pitchFamily="34" charset="0"/>
                  <a:cs typeface="Arial" pitchFamily="34" charset="0"/>
                </a:rPr>
                <a:t>.</a:t>
              </a:r>
              <a:r>
                <a:rPr lang="en-US" altLang="en-US" sz="1071" dirty="0">
                  <a:solidFill>
                    <a:srgbClr val="0000FF"/>
                  </a:solidFill>
                  <a:latin typeface="Arial" pitchFamily="34" charset="0"/>
                  <a:cs typeface="Arial" pitchFamily="34" charset="0"/>
                </a:rPr>
                <a:t> </a:t>
              </a:r>
            </a:p>
          </p:txBody>
        </p:sp>
        <p:sp>
          <p:nvSpPr>
            <p:cNvPr id="81" name="Rectangle 87"/>
            <p:cNvSpPr>
              <a:spLocks noChangeArrowheads="1"/>
            </p:cNvSpPr>
            <p:nvPr/>
          </p:nvSpPr>
          <p:spPr bwMode="auto">
            <a:xfrm>
              <a:off x="6415427" y="4667405"/>
              <a:ext cx="2282282" cy="196347"/>
            </a:xfrm>
            <a:prstGeom prst="rect">
              <a:avLst/>
            </a:prstGeom>
            <a:noFill/>
            <a:ln w="9525">
              <a:noFill/>
              <a:miter lim="800000"/>
              <a:headEnd/>
              <a:tailEnd/>
            </a:ln>
          </p:spPr>
          <p:txBody>
            <a:bodyPr wrap="none" anchor="ctr"/>
            <a:lstStyle/>
            <a:p>
              <a:r>
                <a:rPr lang="en-US" altLang="en-US" sz="1071" dirty="0">
                  <a:solidFill>
                    <a:srgbClr val="0000FF"/>
                  </a:solidFill>
                  <a:latin typeface="Arial" pitchFamily="34" charset="0"/>
                  <a:cs typeface="Arial" pitchFamily="34" charset="0"/>
                </a:rPr>
                <a:t>FREQUENCY :-  -----</a:t>
              </a:r>
            </a:p>
            <a:p>
              <a:r>
                <a:rPr lang="en-US" altLang="en-US" sz="1071" dirty="0">
                  <a:solidFill>
                    <a:srgbClr val="0000FF"/>
                  </a:solidFill>
                  <a:latin typeface="Arial" pitchFamily="34" charset="0"/>
                  <a:cs typeface="Arial" pitchFamily="34" charset="0"/>
                </a:rPr>
                <a:t>  </a:t>
              </a:r>
              <a:endParaRPr lang="en-US" altLang="en-US" sz="1000" dirty="0">
                <a:latin typeface="Arial" pitchFamily="34" charset="0"/>
                <a:cs typeface="Arial" pitchFamily="34" charset="0"/>
              </a:endParaRPr>
            </a:p>
          </p:txBody>
        </p:sp>
        <p:sp>
          <p:nvSpPr>
            <p:cNvPr id="82" name="Rectangle 88"/>
            <p:cNvSpPr>
              <a:spLocks noChangeArrowheads="1"/>
            </p:cNvSpPr>
            <p:nvPr/>
          </p:nvSpPr>
          <p:spPr bwMode="auto">
            <a:xfrm>
              <a:off x="6476999" y="3588662"/>
              <a:ext cx="2503148" cy="662014"/>
            </a:xfrm>
            <a:prstGeom prst="rect">
              <a:avLst/>
            </a:prstGeom>
            <a:noFill/>
            <a:ln w="9525">
              <a:noFill/>
              <a:miter lim="800000"/>
              <a:headEnd/>
              <a:tailEnd/>
            </a:ln>
          </p:spPr>
          <p:txBody>
            <a:bodyPr wrap="none" anchor="ctr"/>
            <a:lstStyle/>
            <a:p>
              <a:r>
                <a:rPr lang="en-US" altLang="en-US" sz="1071" dirty="0">
                  <a:solidFill>
                    <a:srgbClr val="0000FF"/>
                  </a:solidFill>
                  <a:latin typeface="Arial" pitchFamily="34" charset="0"/>
                  <a:cs typeface="Arial" pitchFamily="34" charset="0"/>
                </a:rPr>
                <a:t>WHAT TO DO :-  ----</a:t>
              </a:r>
              <a:endParaRPr lang="en-US" altLang="en-US" sz="1143" dirty="0">
                <a:latin typeface="Arial" pitchFamily="34" charset="0"/>
                <a:cs typeface="Arial" pitchFamily="34" charset="0"/>
              </a:endParaRPr>
            </a:p>
            <a:p>
              <a:endParaRPr lang="en-US" altLang="en-US" sz="1071" dirty="0">
                <a:solidFill>
                  <a:srgbClr val="0000FF"/>
                </a:solidFill>
                <a:latin typeface="Arial" pitchFamily="34" charset="0"/>
                <a:cs typeface="Arial" pitchFamily="34" charset="0"/>
              </a:endParaRPr>
            </a:p>
            <a:p>
              <a:r>
                <a:rPr lang="en-US" altLang="en-US" sz="1071" dirty="0">
                  <a:solidFill>
                    <a:srgbClr val="0000FF"/>
                  </a:solidFill>
                  <a:latin typeface="Arial" pitchFamily="34" charset="0"/>
                  <a:cs typeface="Arial" pitchFamily="34" charset="0"/>
                </a:rPr>
                <a:t>. </a:t>
              </a:r>
              <a:endParaRPr lang="en-US" altLang="en-US" sz="571" dirty="0">
                <a:solidFill>
                  <a:srgbClr val="FF0000"/>
                </a:solidFill>
                <a:latin typeface="Arial" pitchFamily="34" charset="0"/>
                <a:cs typeface="Arial" pitchFamily="34" charset="0"/>
              </a:endParaRPr>
            </a:p>
          </p:txBody>
        </p:sp>
        <p:sp>
          <p:nvSpPr>
            <p:cNvPr id="83" name="Rectangle 89"/>
            <p:cNvSpPr>
              <a:spLocks noChangeArrowheads="1"/>
            </p:cNvSpPr>
            <p:nvPr/>
          </p:nvSpPr>
          <p:spPr bwMode="auto">
            <a:xfrm>
              <a:off x="7078025" y="805945"/>
              <a:ext cx="1693306" cy="130897"/>
            </a:xfrm>
            <a:prstGeom prst="rect">
              <a:avLst/>
            </a:prstGeom>
            <a:noFill/>
            <a:ln w="9525">
              <a:noFill/>
              <a:miter lim="800000"/>
              <a:headEnd/>
              <a:tailEnd/>
            </a:ln>
          </p:spPr>
          <p:txBody>
            <a:bodyPr wrap="none" anchor="ctr"/>
            <a:lstStyle/>
            <a:p>
              <a:r>
                <a:rPr lang="en-US" altLang="en-US" sz="929" dirty="0">
                  <a:solidFill>
                    <a:srgbClr val="0000FF"/>
                  </a:solidFill>
                  <a:latin typeface="Arial" pitchFamily="34" charset="0"/>
                  <a:cs typeface="Arial" pitchFamily="34" charset="0"/>
                </a:rPr>
                <a:t>KAIZEN NO:-</a:t>
              </a:r>
              <a:r>
                <a:rPr lang="en-US" altLang="en-US" sz="929" dirty="0">
                  <a:latin typeface="Arial" pitchFamily="34" charset="0"/>
                  <a:cs typeface="Arial" pitchFamily="34" charset="0"/>
                </a:rPr>
                <a:t> </a:t>
              </a:r>
              <a:endParaRPr lang="en-US" altLang="en-US" sz="714" dirty="0">
                <a:solidFill>
                  <a:srgbClr val="FF0000"/>
                </a:solidFill>
                <a:latin typeface="Arial" pitchFamily="34" charset="0"/>
                <a:cs typeface="Arial" pitchFamily="34" charset="0"/>
              </a:endParaRPr>
            </a:p>
          </p:txBody>
        </p:sp>
        <p:sp>
          <p:nvSpPr>
            <p:cNvPr id="84" name="Rectangle 105"/>
            <p:cNvSpPr>
              <a:spLocks noChangeArrowheads="1"/>
            </p:cNvSpPr>
            <p:nvPr/>
          </p:nvSpPr>
          <p:spPr bwMode="auto">
            <a:xfrm>
              <a:off x="304800" y="619830"/>
              <a:ext cx="8540153" cy="5628570"/>
            </a:xfrm>
            <a:prstGeom prst="rect">
              <a:avLst/>
            </a:prstGeom>
            <a:noFill/>
            <a:ln w="9525">
              <a:solidFill>
                <a:schemeClr val="tx1"/>
              </a:solidFill>
              <a:miter lim="800000"/>
              <a:headEnd/>
              <a:tailEnd/>
            </a:ln>
          </p:spPr>
          <p:txBody>
            <a:bodyPr wrap="none" anchor="ctr"/>
            <a:lstStyle/>
            <a:p>
              <a:endParaRPr lang="en-US" altLang="en-US" sz="1286" dirty="0">
                <a:latin typeface="Arial" pitchFamily="34" charset="0"/>
                <a:cs typeface="Arial" pitchFamily="34" charset="0"/>
              </a:endParaRPr>
            </a:p>
          </p:txBody>
        </p:sp>
        <p:sp>
          <p:nvSpPr>
            <p:cNvPr id="85" name="Text Box 94"/>
            <p:cNvSpPr txBox="1">
              <a:spLocks noChangeArrowheads="1"/>
            </p:cNvSpPr>
            <p:nvPr/>
          </p:nvSpPr>
          <p:spPr bwMode="auto">
            <a:xfrm>
              <a:off x="304800" y="609600"/>
              <a:ext cx="1398818" cy="294150"/>
            </a:xfrm>
            <a:prstGeom prst="rect">
              <a:avLst/>
            </a:prstGeom>
            <a:noFill/>
            <a:ln w="9525">
              <a:noFill/>
              <a:miter lim="800000"/>
              <a:headEnd/>
              <a:tailEnd/>
            </a:ln>
            <a:effectLst/>
          </p:spPr>
          <p:txBody>
            <a:bodyPr>
              <a:spAutoFit/>
            </a:bodyPr>
            <a:lstStyle/>
            <a:p>
              <a:pPr algn="ctr">
                <a:spcBef>
                  <a:spcPct val="50000"/>
                </a:spcBef>
              </a:pPr>
              <a:r>
                <a:rPr lang="en-US" altLang="en-US" sz="1286" dirty="0">
                  <a:latin typeface="Arial" pitchFamily="34" charset="0"/>
                  <a:cs typeface="Arial" pitchFamily="34" charset="0"/>
                </a:rPr>
                <a:t>Advik </a:t>
              </a:r>
            </a:p>
          </p:txBody>
        </p:sp>
        <p:sp>
          <p:nvSpPr>
            <p:cNvPr id="78" name="Rectangle 84"/>
            <p:cNvSpPr>
              <a:spLocks noChangeArrowheads="1"/>
            </p:cNvSpPr>
            <p:nvPr/>
          </p:nvSpPr>
          <p:spPr bwMode="auto">
            <a:xfrm>
              <a:off x="5605585" y="3620231"/>
              <a:ext cx="809842" cy="196345"/>
            </a:xfrm>
            <a:prstGeom prst="rect">
              <a:avLst/>
            </a:prstGeom>
            <a:solidFill>
              <a:srgbClr val="0000FF"/>
            </a:solidFill>
            <a:ln w="9525">
              <a:solidFill>
                <a:schemeClr val="tx1"/>
              </a:solidFill>
              <a:miter lim="800000"/>
              <a:headEnd/>
              <a:tailEnd/>
            </a:ln>
          </p:spPr>
          <p:txBody>
            <a:bodyPr wrap="none" anchor="ctr"/>
            <a:lstStyle/>
            <a:p>
              <a:pPr algn="ctr"/>
              <a:r>
                <a:rPr lang="en-US" altLang="en-US" sz="1214" dirty="0">
                  <a:solidFill>
                    <a:schemeClr val="bg1"/>
                  </a:solidFill>
                  <a:latin typeface="Arial" pitchFamily="34" charset="0"/>
                  <a:cs typeface="Arial" pitchFamily="34" charset="0"/>
                </a:rPr>
                <a:t>AFTER</a:t>
              </a:r>
              <a:endParaRPr lang="en-US" altLang="en-US" sz="1286" dirty="0">
                <a:solidFill>
                  <a:schemeClr val="bg1"/>
                </a:solidFill>
                <a:latin typeface="Arial" pitchFamily="34" charset="0"/>
                <a:cs typeface="Arial" pitchFamily="34" charset="0"/>
              </a:endParaRPr>
            </a:p>
          </p:txBody>
        </p:sp>
      </p:grpSp>
      <p:sp>
        <p:nvSpPr>
          <p:cNvPr id="86" name="TextBox 85"/>
          <p:cNvSpPr txBox="1"/>
          <p:nvPr/>
        </p:nvSpPr>
        <p:spPr>
          <a:xfrm>
            <a:off x="6400800" y="2133601"/>
            <a:ext cx="2438400" cy="443968"/>
          </a:xfrm>
          <a:prstGeom prst="rect">
            <a:avLst/>
          </a:prstGeom>
          <a:noFill/>
        </p:spPr>
        <p:txBody>
          <a:bodyPr wrap="square" lIns="91440" tIns="45720" rIns="91440" bIns="45720" rtlCol="0">
            <a:spAutoFit/>
          </a:bodyPr>
          <a:lstStyle/>
          <a:p>
            <a:r>
              <a:rPr lang="en-US" sz="1214" dirty="0"/>
              <a:t>Team Members </a:t>
            </a:r>
            <a:r>
              <a:rPr lang="en-US" sz="1071" dirty="0"/>
              <a:t>:- </a:t>
            </a:r>
            <a:r>
              <a:rPr lang="en-US" sz="1071" dirty="0" err="1"/>
              <a:t>Ashit</a:t>
            </a:r>
            <a:r>
              <a:rPr lang="en-US" sz="1071" dirty="0"/>
              <a:t> . Sanjay .viral</a:t>
            </a:r>
            <a:endParaRPr lang="en-US" sz="1286" dirty="0"/>
          </a:p>
        </p:txBody>
      </p:sp>
      <p:sp>
        <p:nvSpPr>
          <p:cNvPr id="87" name="TextBox 86"/>
          <p:cNvSpPr txBox="1"/>
          <p:nvPr/>
        </p:nvSpPr>
        <p:spPr>
          <a:xfrm>
            <a:off x="6447801" y="2410599"/>
            <a:ext cx="2438400" cy="246221"/>
          </a:xfrm>
          <a:prstGeom prst="rect">
            <a:avLst/>
          </a:prstGeom>
          <a:noFill/>
        </p:spPr>
        <p:txBody>
          <a:bodyPr wrap="square" lIns="91440" tIns="45720" rIns="91440" bIns="45720" rtlCol="0">
            <a:spAutoFit/>
          </a:bodyPr>
          <a:lstStyle/>
          <a:p>
            <a:pPr lvl="0"/>
            <a:r>
              <a:rPr lang="en-US" sz="1000" dirty="0"/>
              <a:t>Benefits:-</a:t>
            </a:r>
            <a:endParaRPr lang="en-US" sz="1000" dirty="0">
              <a:latin typeface="Arial" charset="0"/>
            </a:endParaRPr>
          </a:p>
        </p:txBody>
      </p:sp>
      <p:graphicFrame>
        <p:nvGraphicFramePr>
          <p:cNvPr id="92" name="Chart 91"/>
          <p:cNvGraphicFramePr/>
          <p:nvPr>
            <p:extLst/>
          </p:nvPr>
        </p:nvGraphicFramePr>
        <p:xfrm>
          <a:off x="3592286" y="4082143"/>
          <a:ext cx="2743200" cy="1861457"/>
        </p:xfrm>
        <a:graphic>
          <a:graphicData uri="http://schemas.openxmlformats.org/drawingml/2006/chart">
            <c:chart xmlns:c="http://schemas.openxmlformats.org/drawingml/2006/chart" xmlns:r="http://schemas.openxmlformats.org/officeDocument/2006/relationships" r:id="rId2"/>
          </a:graphicData>
        </a:graphic>
      </p:graphicFrame>
      <p:sp>
        <p:nvSpPr>
          <p:cNvPr id="97" name="Rectangle 96"/>
          <p:cNvSpPr/>
          <p:nvPr/>
        </p:nvSpPr>
        <p:spPr bwMode="auto">
          <a:xfrm>
            <a:off x="342900" y="163286"/>
            <a:ext cx="2317804" cy="489857"/>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18" eaLnBrk="0" fontAlgn="base" hangingPunct="0">
              <a:spcBef>
                <a:spcPct val="0"/>
              </a:spcBef>
              <a:spcAft>
                <a:spcPct val="0"/>
              </a:spcAft>
            </a:pPr>
            <a:r>
              <a:rPr lang="en-US" sz="1429" b="1" dirty="0">
                <a:latin typeface="Bookman Old Style" pitchFamily="18" charset="0"/>
              </a:rPr>
              <a:t>KAIZEN IDEA SHEET</a:t>
            </a:r>
          </a:p>
        </p:txBody>
      </p:sp>
      <p:pic>
        <p:nvPicPr>
          <p:cNvPr id="89" name="Picture 88" descr="IMG-20170216-WA0006.JPG"/>
          <p:cNvPicPr>
            <a:picLocks noChangeAspect="1"/>
          </p:cNvPicPr>
          <p:nvPr/>
        </p:nvPicPr>
        <p:blipFill>
          <a:blip r:embed="rId3"/>
          <a:srcRect l="20000" t="21111" r="37500" b="12222"/>
          <a:stretch>
            <a:fillRect/>
          </a:stretch>
        </p:blipFill>
        <p:spPr>
          <a:xfrm>
            <a:off x="3606800" y="2231571"/>
            <a:ext cx="1727201" cy="1524000"/>
          </a:xfrm>
          <a:prstGeom prst="rect">
            <a:avLst/>
          </a:prstGeom>
          <a:ln>
            <a:solidFill>
              <a:schemeClr val="tx1"/>
            </a:solidFill>
          </a:ln>
        </p:spPr>
      </p:pic>
    </p:spTree>
    <p:extLst>
      <p:ext uri="{BB962C8B-B14F-4D97-AF65-F5344CB8AC3E}">
        <p14:creationId xmlns:p14="http://schemas.microsoft.com/office/powerpoint/2010/main" val="2152156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281</Words>
  <Application>Microsoft Office PowerPoint</Application>
  <PresentationFormat>On-screen Show (4:3)</PresentationFormat>
  <Paragraphs>97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169</cp:revision>
  <cp:lastPrinted>2016-10-09T08:06:13Z</cp:lastPrinted>
  <dcterms:created xsi:type="dcterms:W3CDTF">2006-08-16T00:00:00Z</dcterms:created>
  <dcterms:modified xsi:type="dcterms:W3CDTF">2017-04-29T06:40:10Z</dcterms:modified>
</cp:coreProperties>
</file>